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4"/>
  </p:sldMasterIdLst>
  <p:sldIdLst>
    <p:sldId id="256" r:id="rId5"/>
    <p:sldId id="257" r:id="rId6"/>
    <p:sldId id="313" r:id="rId7"/>
    <p:sldId id="258" r:id="rId8"/>
    <p:sldId id="321" r:id="rId9"/>
    <p:sldId id="261" r:id="rId10"/>
    <p:sldId id="319" r:id="rId11"/>
    <p:sldId id="271" r:id="rId12"/>
    <p:sldId id="314" r:id="rId13"/>
    <p:sldId id="267" r:id="rId14"/>
    <p:sldId id="268" r:id="rId15"/>
    <p:sldId id="276" r:id="rId16"/>
    <p:sldId id="280" r:id="rId17"/>
    <p:sldId id="281" r:id="rId18"/>
    <p:sldId id="282" r:id="rId19"/>
    <p:sldId id="318" r:id="rId20"/>
    <p:sldId id="320" r:id="rId21"/>
    <p:sldId id="277" r:id="rId22"/>
    <p:sldId id="317" r:id="rId23"/>
    <p:sldId id="285" r:id="rId24"/>
    <p:sldId id="287" r:id="rId25"/>
    <p:sldId id="288" r:id="rId26"/>
    <p:sldId id="315" r:id="rId27"/>
    <p:sldId id="316" r:id="rId28"/>
    <p:sldId id="289" r:id="rId29"/>
    <p:sldId id="290" r:id="rId30"/>
    <p:sldId id="296" r:id="rId31"/>
    <p:sldId id="299" r:id="rId32"/>
    <p:sldId id="300" r:id="rId33"/>
  </p:sldIdLst>
  <p:sldSz cx="12801600" cy="96012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3ECFF8F-B025-3B3A-BED6-9863F7374AB8}" name="סטינגר דנה" initials="דס" userId="S::dana-s@bat-yam.muni.il::fcc108eb-6d58-4fc9-9b72-ce291368895e" providerId="AD"/>
  <p188:author id="{113311A6-167E-C37A-1F03-CED0A88BB303}" name="פלדמן תום" initials="תפ" userId="S::tom@bat-yam.muni.il::245bab7a-0813-4e42-87f2-58f38814e96c" providerId="AD"/>
  <p188:author id="{D7FB6AB4-95C6-57C0-6C94-3B08CED141D0}" name="ישי ולנסי" initials="יו" userId="S::yishay@bat-yam.muni.il::60b8abcc-5fa6-481e-b6f2-4e5e50ad043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סגנון ביניים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סגנון בהיר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סגנון בהיר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013" autoAdjust="0"/>
    <p:restoredTop sz="94660"/>
  </p:normalViewPr>
  <p:slideViewPr>
    <p:cSldViewPr snapToGrid="0">
      <p:cViewPr varScale="1">
        <p:scale>
          <a:sx n="77" d="100"/>
          <a:sy n="77" d="100"/>
        </p:scale>
        <p:origin x="162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10" d="100"/>
        <a:sy n="110" d="100"/>
      </p:scale>
      <p:origin x="0" y="-1244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  <a:prstGeom prst="rect">
            <a:avLst/>
          </a:prstGeom>
        </p:spPr>
        <p:txBody>
          <a:bodyPr anchor="b"/>
          <a:lstStyle>
            <a:lvl1pPr algn="ctr">
              <a:defRPr sz="84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he-IL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dirty="0"/>
              <a:t>6/29/2026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435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/>
          <a:lstStyle/>
          <a:p>
            <a:fld id="{169C2639-A6B4-4B03-8A4A-454785B529C0}" type="datetimeFigureOut">
              <a:rPr lang="he-IL" smtClean="0"/>
              <a:t>י"ד/תמוז/תשפ"ו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/>
          <a:lstStyle/>
          <a:p>
            <a:fld id="{D65795EF-A07A-469E-96A9-7F2431E09D4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394009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  <a:prstGeom prst="rect">
            <a:avLst/>
          </a:prstGeo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/>
          <a:lstStyle/>
          <a:p>
            <a:fld id="{169C2639-A6B4-4B03-8A4A-454785B529C0}" type="datetimeFigureOut">
              <a:rPr lang="he-IL" smtClean="0"/>
              <a:t>י"ד/תמוז/תשפ"ו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/>
          <a:lstStyle/>
          <a:p>
            <a:fld id="{D65795EF-A07A-469E-96A9-7F2431E09D4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808172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734854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024" userDrawn="1">
          <p15:clr>
            <a:srgbClr val="FBAE40"/>
          </p15:clr>
        </p15:guide>
        <p15:guide id="2" pos="4032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34410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/>
          <a:lstStyle/>
          <a:p>
            <a:fld id="{C764DE79-268F-4C1A-8933-263129D2AF90}" type="datetimeFigureOut">
              <a:rPr lang="en-US" dirty="0"/>
              <a:t>6/29/2026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1671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/>
          <a:lstStyle/>
          <a:p>
            <a:fld id="{169C2639-A6B4-4B03-8A4A-454785B529C0}" type="datetimeFigureOut">
              <a:rPr lang="he-IL" smtClean="0"/>
              <a:t>י"ד/תמוז/תשפ"ו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/>
          <a:lstStyle/>
          <a:p>
            <a:fld id="{D65795EF-A07A-469E-96A9-7F2431E09D4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96069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/>
          <a:lstStyle/>
          <a:p>
            <a:fld id="{169C2639-A6B4-4B03-8A4A-454785B529C0}" type="datetimeFigureOut">
              <a:rPr lang="he-IL" smtClean="0"/>
              <a:t>י"ד/תמוז/תשפ"ו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/>
          <a:lstStyle/>
          <a:p>
            <a:fld id="{D65795EF-A07A-469E-96A9-7F2431E09D4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07859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  <a:prstGeom prst="rect">
            <a:avLst/>
          </a:prstGeo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/>
          <a:lstStyle/>
          <a:p>
            <a:fld id="{169C2639-A6B4-4B03-8A4A-454785B529C0}" type="datetimeFigureOut">
              <a:rPr lang="he-IL" smtClean="0"/>
              <a:t>י"ד/תמוז/תשפ"ו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/>
          <a:lstStyle/>
          <a:p>
            <a:fld id="{D65795EF-A07A-469E-96A9-7F2431E09D4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90228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/>
          <a:lstStyle/>
          <a:p>
            <a:fld id="{169C2639-A6B4-4B03-8A4A-454785B529C0}" type="datetimeFigureOut">
              <a:rPr lang="he-IL" smtClean="0"/>
              <a:t>י"ד/תמוז/תשפ"ו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/>
          <a:lstStyle/>
          <a:p>
            <a:fld id="{D65795EF-A07A-469E-96A9-7F2431E09D4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33591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/>
          <a:lstStyle/>
          <a:p>
            <a:fld id="{169C2639-A6B4-4B03-8A4A-454785B529C0}" type="datetimeFigureOut">
              <a:rPr lang="he-IL" smtClean="0"/>
              <a:t>י"ד/תמוז/תשפ"ו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/>
          <a:lstStyle/>
          <a:p>
            <a:fld id="{D65795EF-A07A-469E-96A9-7F2431E09D4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80693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  <a:prstGeom prst="rect">
            <a:avLst/>
          </a:prstGeom>
        </p:spPr>
        <p:txBody>
          <a:bodyPr anchor="b"/>
          <a:lstStyle>
            <a:lvl1pPr>
              <a:defRPr sz="4480"/>
            </a:lvl1pPr>
          </a:lstStyle>
          <a:p>
            <a:r>
              <a:rPr lang="he-IL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  <a:prstGeom prst="rect">
            <a:avLst/>
          </a:prstGeo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/>
          <a:lstStyle/>
          <a:p>
            <a:fld id="{169C2639-A6B4-4B03-8A4A-454785B529C0}" type="datetimeFigureOut">
              <a:rPr lang="he-IL" smtClean="0"/>
              <a:t>י"ד/תמוז/תשפ"ו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/>
          <a:lstStyle/>
          <a:p>
            <a:fld id="{D65795EF-A07A-469E-96A9-7F2431E09D47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6110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82565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תיבת טקסט 7">
            <a:extLst>
              <a:ext uri="{FF2B5EF4-FFF2-40B4-BE49-F238E27FC236}">
                <a16:creationId xmlns:a16="http://schemas.microsoft.com/office/drawing/2014/main" id="{C57C918A-BB92-5C4D-783C-E31FE4197D74}"/>
              </a:ext>
            </a:extLst>
          </p:cNvPr>
          <p:cNvSpPr txBox="1"/>
          <p:nvPr userDrawn="1"/>
        </p:nvSpPr>
        <p:spPr>
          <a:xfrm>
            <a:off x="2773162" y="8653017"/>
            <a:ext cx="1174755" cy="75794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he-IL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lvl="0"/>
            <a:r>
              <a:rPr lang="he-IL" sz="147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לוגו מתכננים</a:t>
            </a:r>
          </a:p>
        </p:txBody>
      </p:sp>
      <p:sp>
        <p:nvSpPr>
          <p:cNvPr id="9" name="תיבת טקסט 8">
            <a:extLst>
              <a:ext uri="{FF2B5EF4-FFF2-40B4-BE49-F238E27FC236}">
                <a16:creationId xmlns:a16="http://schemas.microsoft.com/office/drawing/2014/main" id="{0A2CEEE7-5672-1724-16D8-5B183843DE78}"/>
              </a:ext>
            </a:extLst>
          </p:cNvPr>
          <p:cNvSpPr txBox="1"/>
          <p:nvPr userDrawn="1"/>
        </p:nvSpPr>
        <p:spPr>
          <a:xfrm>
            <a:off x="4205063" y="8653017"/>
            <a:ext cx="1174755" cy="75794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he-IL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lvl="0"/>
            <a:r>
              <a:rPr lang="he-IL" sz="147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לוגו יזמים</a:t>
            </a:r>
          </a:p>
        </p:txBody>
      </p:sp>
      <p:sp>
        <p:nvSpPr>
          <p:cNvPr id="10" name="תיבת טקסט 9">
            <a:extLst>
              <a:ext uri="{FF2B5EF4-FFF2-40B4-BE49-F238E27FC236}">
                <a16:creationId xmlns:a16="http://schemas.microsoft.com/office/drawing/2014/main" id="{AE13DDDE-DA22-8CAE-2FED-8668DD0B2F2F}"/>
              </a:ext>
            </a:extLst>
          </p:cNvPr>
          <p:cNvSpPr txBox="1"/>
          <p:nvPr userDrawn="1"/>
        </p:nvSpPr>
        <p:spPr>
          <a:xfrm>
            <a:off x="10348598" y="8254077"/>
            <a:ext cx="1705605" cy="11559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he-IL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lvl="0" algn="r"/>
            <a:r>
              <a:rPr lang="he-IL" sz="1260" dirty="0" err="1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תב"ע</a:t>
            </a:r>
            <a:r>
              <a:rPr lang="he-IL" sz="126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חלה:</a:t>
            </a:r>
          </a:p>
          <a:p>
            <a:pPr lvl="0" algn="r"/>
            <a:r>
              <a:rPr lang="he-IL" sz="126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מס' גוש/חלקה/מגרש: </a:t>
            </a:r>
          </a:p>
          <a:p>
            <a:pPr lvl="0" algn="r"/>
            <a:r>
              <a:rPr lang="he-IL" sz="126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שם הפרוייקט:</a:t>
            </a:r>
          </a:p>
        </p:txBody>
      </p:sp>
      <p:sp>
        <p:nvSpPr>
          <p:cNvPr id="11" name="תיבת טקסט 10">
            <a:extLst>
              <a:ext uri="{FF2B5EF4-FFF2-40B4-BE49-F238E27FC236}">
                <a16:creationId xmlns:a16="http://schemas.microsoft.com/office/drawing/2014/main" id="{E61EA609-F73A-A614-EE05-8A31A724D263}"/>
              </a:ext>
            </a:extLst>
          </p:cNvPr>
          <p:cNvSpPr txBox="1"/>
          <p:nvPr userDrawn="1"/>
        </p:nvSpPr>
        <p:spPr>
          <a:xfrm>
            <a:off x="8287652" y="8254077"/>
            <a:ext cx="1705605" cy="11559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he-IL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lvl="0" algn="r"/>
            <a:r>
              <a:rPr lang="he-IL" sz="126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אדריכלות :</a:t>
            </a:r>
          </a:p>
          <a:p>
            <a:pPr lvl="0" algn="r"/>
            <a:r>
              <a:rPr lang="he-IL" sz="126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ניהול פרויקט:</a:t>
            </a:r>
          </a:p>
          <a:p>
            <a:pPr lvl="0" algn="r"/>
            <a:r>
              <a:rPr lang="he-IL" sz="126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יועצים:</a:t>
            </a:r>
          </a:p>
        </p:txBody>
      </p:sp>
      <p:cxnSp>
        <p:nvCxnSpPr>
          <p:cNvPr id="12" name="מחבר ישר 11">
            <a:extLst>
              <a:ext uri="{FF2B5EF4-FFF2-40B4-BE49-F238E27FC236}">
                <a16:creationId xmlns:a16="http://schemas.microsoft.com/office/drawing/2014/main" id="{733471EF-0AB5-C35B-37E2-4491A63CA7B6}"/>
              </a:ext>
            </a:extLst>
          </p:cNvPr>
          <p:cNvCxnSpPr/>
          <p:nvPr userDrawn="1"/>
        </p:nvCxnSpPr>
        <p:spPr>
          <a:xfrm>
            <a:off x="9993257" y="8446114"/>
            <a:ext cx="0" cy="72101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תיבת טקסט 12">
            <a:extLst>
              <a:ext uri="{FF2B5EF4-FFF2-40B4-BE49-F238E27FC236}">
                <a16:creationId xmlns:a16="http://schemas.microsoft.com/office/drawing/2014/main" id="{C8E6198E-2CFA-49E1-FB79-C156CF47E2BF}"/>
              </a:ext>
            </a:extLst>
          </p:cNvPr>
          <p:cNvSpPr txBox="1"/>
          <p:nvPr userDrawn="1"/>
        </p:nvSpPr>
        <p:spPr>
          <a:xfrm>
            <a:off x="1075838" y="8446114"/>
            <a:ext cx="2010998" cy="11559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he-IL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lvl="0" algn="l"/>
            <a:r>
              <a:rPr lang="he-IL" sz="105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רח' </a:t>
            </a:r>
            <a:r>
              <a:rPr lang="he-IL" sz="1050" dirty="0" err="1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סטרומה</a:t>
            </a:r>
            <a:r>
              <a:rPr lang="he-IL" sz="105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1, רמת יוסף, בת ים</a:t>
            </a:r>
          </a:p>
          <a:p>
            <a:pPr lvl="0" algn="l"/>
            <a:r>
              <a:rPr lang="he-IL" sz="105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טל' 03-5556000</a:t>
            </a:r>
          </a:p>
          <a:p>
            <a:pPr lvl="0" algn="l"/>
            <a:r>
              <a:rPr lang="en-US" sz="1050" dirty="0">
                <a:solidFill>
                  <a:schemeClr val="tx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Bat-yam.muni.il</a:t>
            </a:r>
            <a:endParaRPr lang="he-IL" sz="1050" dirty="0">
              <a:solidFill>
                <a:schemeClr val="tx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1026" name="Picture 2" descr="מנעולן בת ים - נתי המנעולן">
            <a:extLst>
              <a:ext uri="{FF2B5EF4-FFF2-40B4-BE49-F238E27FC236}">
                <a16:creationId xmlns:a16="http://schemas.microsoft.com/office/drawing/2014/main" id="{67F3A5FD-4C30-EAE9-FB80-4FD47DF210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700" y="8414352"/>
            <a:ext cx="728467" cy="10992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4579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50" r:id="rId13"/>
  </p:sldLayoutIdLst>
  <p:txStyles>
    <p:titleStyle>
      <a:lvl1pPr algn="l" defTabSz="1280160" rtl="1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r" defTabSz="1280160" rtl="1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r" defTabSz="1280160" rtl="1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r" defTabSz="1280160" rtl="1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r" defTabSz="1280160" rtl="1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r" defTabSz="1280160" rtl="1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r" defTabSz="1280160" rtl="1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r" defTabSz="1280160" rtl="1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r" defTabSz="1280160" rtl="1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r" defTabSz="1280160" rtl="1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1280160" rtl="1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r" defTabSz="1280160" rtl="1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r" defTabSz="1280160" rtl="1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r" defTabSz="1280160" rtl="1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r" defTabSz="1280160" rtl="1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r" defTabSz="1280160" rtl="1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r" defTabSz="1280160" rtl="1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r" defTabSz="1280160" rtl="1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r" defTabSz="1280160" rtl="1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024" userDrawn="1">
          <p15:clr>
            <a:srgbClr val="F26B43"/>
          </p15:clr>
        </p15:guide>
        <p15:guide id="2" pos="403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כותרת משנה 2">
            <a:extLst>
              <a:ext uri="{FF2B5EF4-FFF2-40B4-BE49-F238E27FC236}">
                <a16:creationId xmlns:a16="http://schemas.microsoft.com/office/drawing/2014/main" id="{799C2B97-0585-4E50-86FD-AC89AE35BA5B}"/>
              </a:ext>
            </a:extLst>
          </p:cNvPr>
          <p:cNvSpPr txBox="1">
            <a:spLocks/>
          </p:cNvSpPr>
          <p:nvPr/>
        </p:nvSpPr>
        <p:spPr>
          <a:xfrm>
            <a:off x="1600200" y="2138051"/>
            <a:ext cx="9601200" cy="4801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lvl1pPr marL="0" indent="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he-IL" sz="2400" b="0" i="0" u="none" strike="noStrike" kern="1200" baseline="0" dirty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he-IL" sz="2800" dirty="0"/>
              <a:t>מנהל הנדסה | עיריית בת ים</a:t>
            </a:r>
          </a:p>
        </p:txBody>
      </p:sp>
      <p:sp>
        <p:nvSpPr>
          <p:cNvPr id="5" name="תיבת טקסט 4">
            <a:extLst>
              <a:ext uri="{FF2B5EF4-FFF2-40B4-BE49-F238E27FC236}">
                <a16:creationId xmlns:a16="http://schemas.microsoft.com/office/drawing/2014/main" id="{1D8FD558-B253-DB47-C5A9-5389A9536ECB}"/>
              </a:ext>
            </a:extLst>
          </p:cNvPr>
          <p:cNvSpPr txBox="1"/>
          <p:nvPr/>
        </p:nvSpPr>
        <p:spPr>
          <a:xfrm>
            <a:off x="1776775" y="1170934"/>
            <a:ext cx="8916977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3600" dirty="0">
                <a:latin typeface="Calibri" panose="020F0502020204030204" pitchFamily="34" charset="0"/>
                <a:cs typeface="Calibri" panose="020F0502020204030204" pitchFamily="34" charset="0"/>
              </a:rPr>
              <a:t>מסמך מנחה לחוברת </a:t>
            </a:r>
            <a:r>
              <a:rPr lang="he-IL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תכניות</a:t>
            </a:r>
            <a:r>
              <a:rPr lang="he-IL" sz="3600" dirty="0">
                <a:latin typeface="Calibri" panose="020F0502020204030204" pitchFamily="34" charset="0"/>
                <a:cs typeface="Calibri" panose="020F0502020204030204" pitchFamily="34" charset="0"/>
              </a:rPr>
              <a:t> עיצוב ופיתוח למבנה</a:t>
            </a:r>
          </a:p>
        </p:txBody>
      </p:sp>
      <p:sp>
        <p:nvSpPr>
          <p:cNvPr id="6" name="תיבת טקסט 5">
            <a:extLst>
              <a:ext uri="{FF2B5EF4-FFF2-40B4-BE49-F238E27FC236}">
                <a16:creationId xmlns:a16="http://schemas.microsoft.com/office/drawing/2014/main" id="{12FAF870-D3AD-777F-1B55-BA20EC1C2A99}"/>
              </a:ext>
            </a:extLst>
          </p:cNvPr>
          <p:cNvSpPr txBox="1"/>
          <p:nvPr/>
        </p:nvSpPr>
        <p:spPr>
          <a:xfrm>
            <a:off x="7085432" y="3899231"/>
            <a:ext cx="5043389" cy="180273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he-IL" sz="2223" dirty="0">
                <a:latin typeface="Calibri Light" panose="020F0302020204030204" pitchFamily="34" charset="0"/>
                <a:cs typeface="Calibri Light" panose="020F0302020204030204" pitchFamily="34" charset="0"/>
              </a:rPr>
              <a:t>ניהול פרויקט:</a:t>
            </a:r>
          </a:p>
          <a:p>
            <a:pPr algn="r"/>
            <a:endParaRPr lang="he-IL" sz="2223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r"/>
            <a:r>
              <a:rPr lang="he-IL" sz="2223" dirty="0">
                <a:latin typeface="Calibri Light" panose="020F0302020204030204" pitchFamily="34" charset="0"/>
                <a:cs typeface="Calibri Light" panose="020F0302020204030204" pitchFamily="34" charset="0"/>
              </a:rPr>
              <a:t>אדריכלות: </a:t>
            </a:r>
          </a:p>
          <a:p>
            <a:pPr algn="r"/>
            <a:endParaRPr lang="he-IL" sz="2223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r"/>
            <a:r>
              <a:rPr lang="he-IL" sz="2223" dirty="0">
                <a:latin typeface="Calibri Light" panose="020F0302020204030204" pitchFamily="34" charset="0"/>
                <a:cs typeface="Calibri Light" panose="020F0302020204030204" pitchFamily="34" charset="0"/>
              </a:rPr>
              <a:t>פרטי יועצים:</a:t>
            </a:r>
          </a:p>
        </p:txBody>
      </p:sp>
    </p:spTree>
    <p:extLst>
      <p:ext uri="{BB962C8B-B14F-4D97-AF65-F5344CB8AC3E}">
        <p14:creationId xmlns:p14="http://schemas.microsoft.com/office/powerpoint/2010/main" val="15443600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454911BF-74DC-CAA1-4121-DCE27EE7D43D}"/>
              </a:ext>
            </a:extLst>
          </p:cNvPr>
          <p:cNvSpPr txBox="1"/>
          <p:nvPr/>
        </p:nvSpPr>
        <p:spPr>
          <a:xfrm>
            <a:off x="3383280" y="1223835"/>
            <a:ext cx="9012358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he-IL"/>
            </a:defPPr>
            <a:lvl1pPr marL="285750" indent="-285750">
              <a:buFont typeface="Wingdings" panose="05000000000000000000" pitchFamily="2" charset="2"/>
              <a:buChar char="§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algn="r" rtl="1"/>
            <a:r>
              <a:rPr lang="he-IL" sz="1800" b="0" i="0" u="none" strike="noStrike" baseline="0" dirty="0">
                <a:latin typeface="NarkisBlockMF-Regular"/>
              </a:rPr>
              <a:t>נדרש להראות את ציון כיוון המבט שממנו ההדמיה מוצגת על גבי תכנית מוקטנת של הבניין.</a:t>
            </a:r>
          </a:p>
          <a:p>
            <a:pPr algn="r" rtl="1"/>
            <a:r>
              <a:rPr lang="he-IL" sz="1800" b="0" i="0" u="none" strike="noStrike" baseline="0" dirty="0">
                <a:latin typeface="NarkisBlockMF-Regular"/>
              </a:rPr>
              <a:t>ההדמיה תכלול את פירוט ההקשר הסביבתי הכולל את פיתוח הרחובות הגובלים, עיצוב הגינות והשפ"פים.</a:t>
            </a:r>
            <a:endParaRPr lang="he-IL" sz="1600" dirty="0"/>
          </a:p>
        </p:txBody>
      </p:sp>
      <p:sp>
        <p:nvSpPr>
          <p:cNvPr id="6" name="מלבן 5">
            <a:extLst>
              <a:ext uri="{FF2B5EF4-FFF2-40B4-BE49-F238E27FC236}">
                <a16:creationId xmlns:a16="http://schemas.microsoft.com/office/drawing/2014/main" id="{ABDE8331-150C-A7D9-6946-55FC40BD9BA3}"/>
              </a:ext>
            </a:extLst>
          </p:cNvPr>
          <p:cNvSpPr/>
          <p:nvPr/>
        </p:nvSpPr>
        <p:spPr>
          <a:xfrm>
            <a:off x="173421" y="154503"/>
            <a:ext cx="12353859" cy="79150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2223"/>
          </a:p>
        </p:txBody>
      </p:sp>
      <p:sp>
        <p:nvSpPr>
          <p:cNvPr id="7" name="תיבת טקסט 6">
            <a:extLst>
              <a:ext uri="{FF2B5EF4-FFF2-40B4-BE49-F238E27FC236}">
                <a16:creationId xmlns:a16="http://schemas.microsoft.com/office/drawing/2014/main" id="{2B936C84-0C1C-B0F1-378A-E205F8787792}"/>
              </a:ext>
            </a:extLst>
          </p:cNvPr>
          <p:cNvSpPr txBox="1"/>
          <p:nvPr/>
        </p:nvSpPr>
        <p:spPr>
          <a:xfrm>
            <a:off x="5822066" y="504503"/>
            <a:ext cx="6573572" cy="43441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en-US"/>
            </a:defPPr>
            <a:lvl1pPr algn="r">
              <a:defRPr sz="2223" b="1">
                <a:cs typeface="Calibri Light" panose="020F0302020204030204" pitchFamily="34" charset="0"/>
              </a:defRPr>
            </a:lvl1pPr>
          </a:lstStyle>
          <a:p>
            <a:r>
              <a:rPr lang="he-IL" dirty="0"/>
              <a:t>3. תיאור הפרוייקט – הדמיה כללית ממעוף ציפור</a:t>
            </a:r>
          </a:p>
        </p:txBody>
      </p:sp>
    </p:spTree>
    <p:extLst>
      <p:ext uri="{BB962C8B-B14F-4D97-AF65-F5344CB8AC3E}">
        <p14:creationId xmlns:p14="http://schemas.microsoft.com/office/powerpoint/2010/main" val="19922926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454911BF-74DC-CAA1-4121-DCE27EE7D43D}"/>
              </a:ext>
            </a:extLst>
          </p:cNvPr>
          <p:cNvSpPr txBox="1"/>
          <p:nvPr/>
        </p:nvSpPr>
        <p:spPr>
          <a:xfrm>
            <a:off x="3383280" y="1223835"/>
            <a:ext cx="9012358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he-IL"/>
            </a:defPPr>
            <a:lvl1pPr marL="285750" indent="-285750">
              <a:buFont typeface="Wingdings" panose="05000000000000000000" pitchFamily="2" charset="2"/>
              <a:buChar char="§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algn="r" rtl="1"/>
            <a:r>
              <a:rPr lang="he-IL" sz="1800" b="0" i="0" u="none" strike="noStrike" baseline="0" dirty="0">
                <a:latin typeface="NarkisBlockMF-Regular"/>
              </a:rPr>
              <a:t>נדרש להראות את ציון כיוון המבט שממנו ההדמיה מוצגת על גבי תכנית מוקטנת של הבניין.</a:t>
            </a:r>
          </a:p>
          <a:p>
            <a:pPr algn="r" rtl="1"/>
            <a:r>
              <a:rPr lang="he-IL" sz="1800" b="0" i="0" u="none" strike="noStrike" baseline="0" dirty="0">
                <a:latin typeface="NarkisBlockMF-Regular"/>
              </a:rPr>
              <a:t>ההדמיה תכלול את פירוט ההקשר הסביבתי הכולל את פיתוח הרחובות הגובלים, עיצוב הגינות והשפ"פים.</a:t>
            </a:r>
            <a:endParaRPr lang="he-IL" sz="1600" dirty="0"/>
          </a:p>
        </p:txBody>
      </p:sp>
      <p:sp>
        <p:nvSpPr>
          <p:cNvPr id="6" name="מלבן 5">
            <a:extLst>
              <a:ext uri="{FF2B5EF4-FFF2-40B4-BE49-F238E27FC236}">
                <a16:creationId xmlns:a16="http://schemas.microsoft.com/office/drawing/2014/main" id="{ABDE8331-150C-A7D9-6946-55FC40BD9BA3}"/>
              </a:ext>
            </a:extLst>
          </p:cNvPr>
          <p:cNvSpPr/>
          <p:nvPr/>
        </p:nvSpPr>
        <p:spPr>
          <a:xfrm>
            <a:off x="173421" y="154503"/>
            <a:ext cx="12353859" cy="79150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2223"/>
          </a:p>
        </p:txBody>
      </p:sp>
      <p:sp>
        <p:nvSpPr>
          <p:cNvPr id="7" name="תיבת טקסט 6">
            <a:extLst>
              <a:ext uri="{FF2B5EF4-FFF2-40B4-BE49-F238E27FC236}">
                <a16:creationId xmlns:a16="http://schemas.microsoft.com/office/drawing/2014/main" id="{2B936C84-0C1C-B0F1-378A-E205F8787792}"/>
              </a:ext>
            </a:extLst>
          </p:cNvPr>
          <p:cNvSpPr txBox="1"/>
          <p:nvPr/>
        </p:nvSpPr>
        <p:spPr>
          <a:xfrm>
            <a:off x="3646025" y="504503"/>
            <a:ext cx="8749613" cy="43441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en-US"/>
            </a:defPPr>
            <a:lvl1pPr algn="r">
              <a:defRPr sz="2223" b="1">
                <a:cs typeface="Calibri Light" panose="020F0302020204030204" pitchFamily="34" charset="0"/>
              </a:defRPr>
            </a:lvl1pPr>
          </a:lstStyle>
          <a:p>
            <a:r>
              <a:rPr lang="he-IL" dirty="0"/>
              <a:t>3. תיאור הפרוייקט – הדמיות מגובה אדם מזוויות שונות במקומות אסטרטגיים בפרויקט</a:t>
            </a:r>
          </a:p>
        </p:txBody>
      </p:sp>
    </p:spTree>
    <p:extLst>
      <p:ext uri="{BB962C8B-B14F-4D97-AF65-F5344CB8AC3E}">
        <p14:creationId xmlns:p14="http://schemas.microsoft.com/office/powerpoint/2010/main" val="20761416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מלבן 5">
            <a:extLst>
              <a:ext uri="{FF2B5EF4-FFF2-40B4-BE49-F238E27FC236}">
                <a16:creationId xmlns:a16="http://schemas.microsoft.com/office/drawing/2014/main" id="{ABDE8331-150C-A7D9-6946-55FC40BD9BA3}"/>
              </a:ext>
            </a:extLst>
          </p:cNvPr>
          <p:cNvSpPr/>
          <p:nvPr/>
        </p:nvSpPr>
        <p:spPr>
          <a:xfrm>
            <a:off x="173421" y="154503"/>
            <a:ext cx="12353859" cy="79150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2223"/>
          </a:p>
        </p:txBody>
      </p:sp>
      <p:sp>
        <p:nvSpPr>
          <p:cNvPr id="7" name="תיבת טקסט 6">
            <a:extLst>
              <a:ext uri="{FF2B5EF4-FFF2-40B4-BE49-F238E27FC236}">
                <a16:creationId xmlns:a16="http://schemas.microsoft.com/office/drawing/2014/main" id="{2B936C84-0C1C-B0F1-378A-E205F8787792}"/>
              </a:ext>
            </a:extLst>
          </p:cNvPr>
          <p:cNvSpPr txBox="1"/>
          <p:nvPr/>
        </p:nvSpPr>
        <p:spPr>
          <a:xfrm>
            <a:off x="972273" y="504503"/>
            <a:ext cx="11423365" cy="43441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en-US"/>
            </a:defPPr>
            <a:lvl1pPr algn="r">
              <a:defRPr sz="2223" b="1">
                <a:cs typeface="Calibri Light" panose="020F0302020204030204" pitchFamily="34" charset="0"/>
              </a:defRPr>
            </a:lvl1pPr>
          </a:lstStyle>
          <a:p>
            <a:r>
              <a:rPr lang="he-IL" dirty="0"/>
              <a:t>4. מסמכי עיצוב – תוכנית סביבה ברמת פירוט של 1:500/1:1000 (בהתאם לסוג הפרוייקט)</a:t>
            </a:r>
          </a:p>
        </p:txBody>
      </p:sp>
      <p:sp>
        <p:nvSpPr>
          <p:cNvPr id="2" name="תיבת טקסט 1">
            <a:extLst>
              <a:ext uri="{FF2B5EF4-FFF2-40B4-BE49-F238E27FC236}">
                <a16:creationId xmlns:a16="http://schemas.microsoft.com/office/drawing/2014/main" id="{299C9505-0A6D-6685-3749-7807A38766CB}"/>
              </a:ext>
            </a:extLst>
          </p:cNvPr>
          <p:cNvSpPr txBox="1"/>
          <p:nvPr/>
        </p:nvSpPr>
        <p:spPr>
          <a:xfrm>
            <a:off x="3383280" y="1223835"/>
            <a:ext cx="9012358" cy="255454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he-IL"/>
            </a:defPPr>
            <a:lvl1pPr marL="285750" indent="-285750">
              <a:buFont typeface="Wingdings" panose="05000000000000000000" pitchFamily="2" charset="2"/>
              <a:buChar char="§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algn="r" rtl="1"/>
            <a:r>
              <a:rPr lang="he-IL" sz="1800" b="0" i="0" u="none" strike="noStrike" baseline="0" dirty="0">
                <a:latin typeface="NarkisBlockMF-Regular"/>
              </a:rPr>
              <a:t>יש להציג על רקע תוכנית מדידה עדכנית, הכוללת מגרשים שכנים ומציגה הקשר סביבתי.</a:t>
            </a:r>
          </a:p>
          <a:p>
            <a:pPr algn="r" rtl="1"/>
            <a:r>
              <a:rPr lang="he-IL" sz="1800" dirty="0">
                <a:latin typeface="NarkisBlockMF-Regular"/>
              </a:rPr>
              <a:t>יש לסמן את גבול המגרש/המתחם, את קווי הבניין, את המידות ביניהם.</a:t>
            </a:r>
          </a:p>
          <a:p>
            <a:pPr algn="r" rtl="1"/>
            <a:r>
              <a:rPr lang="he-IL" sz="1800" dirty="0">
                <a:latin typeface="NarkisBlockMF-Regular"/>
              </a:rPr>
              <a:t>יש לסמן את המידות בין המבנה לבין גבולות המגרש והבניינים הסמוכים.</a:t>
            </a:r>
          </a:p>
          <a:p>
            <a:pPr algn="r" rtl="1"/>
            <a:r>
              <a:rPr lang="he-IL" sz="1800" dirty="0">
                <a:latin typeface="NarkisBlockMF-Regular"/>
              </a:rPr>
              <a:t>להראות את אופן ההתחברות למגרשים הגובלים.</a:t>
            </a:r>
          </a:p>
          <a:p>
            <a:pPr algn="r" rtl="1"/>
            <a:r>
              <a:rPr lang="he-IL" sz="1800" dirty="0">
                <a:latin typeface="NarkisBlockMF-Regular"/>
              </a:rPr>
              <a:t>לסמן עצים קיימים, עצים חדשים וכאלה המיועדים לעקירה.</a:t>
            </a:r>
          </a:p>
          <a:p>
            <a:pPr algn="r" rtl="1"/>
            <a:r>
              <a:rPr lang="he-IL" sz="1800" dirty="0">
                <a:latin typeface="NarkisBlockMF-Regular"/>
              </a:rPr>
              <a:t>לסמן את תוואי שבילי האופניים ברחובות הגובלים למגרש.</a:t>
            </a:r>
          </a:p>
          <a:p>
            <a:pPr algn="r" rtl="1"/>
            <a:r>
              <a:rPr lang="he-IL" sz="1800" dirty="0">
                <a:latin typeface="NarkisBlockMF-Regular"/>
              </a:rPr>
              <a:t>לסמן רחבות לכיבוי אש, דרך גישה לכבאית, מיקום ברזי הסנקה. לסמן דרך גישה למשאית לפינוי אשפה. </a:t>
            </a:r>
          </a:p>
          <a:p>
            <a:pPr algn="r" rtl="1"/>
            <a:endParaRPr lang="he-IL" sz="1800" b="0" i="0" u="none" strike="noStrike" baseline="0" dirty="0">
              <a:latin typeface="NarkisBlockMF-Regular"/>
            </a:endParaRPr>
          </a:p>
          <a:p>
            <a:pPr algn="r" rtl="1"/>
            <a:endParaRPr lang="he-IL" sz="1600" dirty="0"/>
          </a:p>
        </p:txBody>
      </p:sp>
    </p:spTree>
    <p:extLst>
      <p:ext uri="{BB962C8B-B14F-4D97-AF65-F5344CB8AC3E}">
        <p14:creationId xmlns:p14="http://schemas.microsoft.com/office/powerpoint/2010/main" val="19886285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מלבן 5">
            <a:extLst>
              <a:ext uri="{FF2B5EF4-FFF2-40B4-BE49-F238E27FC236}">
                <a16:creationId xmlns:a16="http://schemas.microsoft.com/office/drawing/2014/main" id="{ABDE8331-150C-A7D9-6946-55FC40BD9BA3}"/>
              </a:ext>
            </a:extLst>
          </p:cNvPr>
          <p:cNvSpPr/>
          <p:nvPr/>
        </p:nvSpPr>
        <p:spPr>
          <a:xfrm>
            <a:off x="173421" y="154503"/>
            <a:ext cx="12353859" cy="79150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2223"/>
          </a:p>
        </p:txBody>
      </p:sp>
      <p:sp>
        <p:nvSpPr>
          <p:cNvPr id="7" name="תיבת טקסט 6">
            <a:extLst>
              <a:ext uri="{FF2B5EF4-FFF2-40B4-BE49-F238E27FC236}">
                <a16:creationId xmlns:a16="http://schemas.microsoft.com/office/drawing/2014/main" id="{2B936C84-0C1C-B0F1-378A-E205F8787792}"/>
              </a:ext>
            </a:extLst>
          </p:cNvPr>
          <p:cNvSpPr txBox="1"/>
          <p:nvPr/>
        </p:nvSpPr>
        <p:spPr>
          <a:xfrm>
            <a:off x="972273" y="504503"/>
            <a:ext cx="11423365" cy="43441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en-US"/>
            </a:defPPr>
            <a:lvl1pPr algn="r">
              <a:defRPr sz="2223" b="1">
                <a:cs typeface="Calibri Light" panose="020F0302020204030204" pitchFamily="34" charset="0"/>
              </a:defRPr>
            </a:lvl1pPr>
          </a:lstStyle>
          <a:p>
            <a:r>
              <a:rPr lang="he-IL" dirty="0"/>
              <a:t>4. מסמכי עיצוב – דיאגרמת ניקוז</a:t>
            </a:r>
            <a:endParaRPr lang="he-IL" dirty="0">
              <a:highlight>
                <a:srgbClr val="FFFF00"/>
              </a:highlight>
            </a:endParaRPr>
          </a:p>
        </p:txBody>
      </p:sp>
      <p:sp>
        <p:nvSpPr>
          <p:cNvPr id="2" name="תיבת טקסט 1">
            <a:extLst>
              <a:ext uri="{FF2B5EF4-FFF2-40B4-BE49-F238E27FC236}">
                <a16:creationId xmlns:a16="http://schemas.microsoft.com/office/drawing/2014/main" id="{6B8914ED-C3B1-DC8A-DD94-C810A26D62EA}"/>
              </a:ext>
            </a:extLst>
          </p:cNvPr>
          <p:cNvSpPr txBox="1"/>
          <p:nvPr/>
        </p:nvSpPr>
        <p:spPr>
          <a:xfrm>
            <a:off x="1567542" y="1223835"/>
            <a:ext cx="10828095" cy="175432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he-IL"/>
            </a:defPPr>
            <a:lvl1pPr marL="285750" indent="-285750">
              <a:buFont typeface="Wingdings" panose="05000000000000000000" pitchFamily="2" charset="2"/>
              <a:buChar char="§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algn="r" rtl="1"/>
            <a:r>
              <a:rPr lang="he-IL" sz="1800" b="0" i="0" u="none" strike="noStrike" baseline="0" dirty="0">
                <a:latin typeface="NarkisBlockMF-Regular"/>
              </a:rPr>
              <a:t>להראות אחוז שטח מחופה לעומת אחוז שטח מגונן.</a:t>
            </a:r>
          </a:p>
          <a:p>
            <a:pPr algn="r" rtl="1"/>
            <a:r>
              <a:rPr lang="he-IL" sz="1800" b="0" i="0" u="none" strike="noStrike" baseline="0" dirty="0">
                <a:latin typeface="NarkisBlockMF-Regular"/>
              </a:rPr>
              <a:t>לציין שטח חלחול מוצע לעומת נדרש.</a:t>
            </a:r>
          </a:p>
          <a:p>
            <a:pPr algn="r" rtl="1"/>
            <a:r>
              <a:rPr lang="he-IL" sz="1800" b="0" i="0" u="none" strike="noStrike" baseline="0" dirty="0">
                <a:latin typeface="NarkisBlockMF-Regular"/>
              </a:rPr>
              <a:t>להראות את שטחי החלחול הזמינים, תכנית ניקוז הכוללת פירוט של בורות חלחול, אזורי תיעול שפך, אזורי חלחול טבעי ואזורי השהייה והחדרת מים.</a:t>
            </a:r>
          </a:p>
          <a:p>
            <a:pPr algn="r" rtl="1"/>
            <a:r>
              <a:rPr lang="he-IL" sz="1800" b="0" i="0" u="none" strike="noStrike" baseline="0" dirty="0">
                <a:latin typeface="NarkisBlockMF-Regular"/>
              </a:rPr>
              <a:t>יש לסמן בקו מרוסק את גבולות מרתפי החניה.</a:t>
            </a:r>
          </a:p>
          <a:p>
            <a:pPr algn="r" rtl="1"/>
            <a:r>
              <a:rPr lang="he-IL" sz="1800" dirty="0">
                <a:latin typeface="NarkisBlockMF-Regular"/>
              </a:rPr>
              <a:t>יש להראות את פתרון הניקוז המוצע.</a:t>
            </a:r>
            <a:endParaRPr lang="he-IL" sz="1800" b="0" i="0" u="none" strike="noStrike" baseline="0" dirty="0">
              <a:latin typeface="NarkisBlockMF-Regular"/>
            </a:endParaRPr>
          </a:p>
        </p:txBody>
      </p:sp>
    </p:spTree>
    <p:extLst>
      <p:ext uri="{BB962C8B-B14F-4D97-AF65-F5344CB8AC3E}">
        <p14:creationId xmlns:p14="http://schemas.microsoft.com/office/powerpoint/2010/main" val="16656021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מלבן 5">
            <a:extLst>
              <a:ext uri="{FF2B5EF4-FFF2-40B4-BE49-F238E27FC236}">
                <a16:creationId xmlns:a16="http://schemas.microsoft.com/office/drawing/2014/main" id="{ABDE8331-150C-A7D9-6946-55FC40BD9BA3}"/>
              </a:ext>
            </a:extLst>
          </p:cNvPr>
          <p:cNvSpPr/>
          <p:nvPr/>
        </p:nvSpPr>
        <p:spPr>
          <a:xfrm>
            <a:off x="173421" y="154503"/>
            <a:ext cx="12353859" cy="79150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2223"/>
          </a:p>
        </p:txBody>
      </p:sp>
      <p:sp>
        <p:nvSpPr>
          <p:cNvPr id="7" name="תיבת טקסט 6">
            <a:extLst>
              <a:ext uri="{FF2B5EF4-FFF2-40B4-BE49-F238E27FC236}">
                <a16:creationId xmlns:a16="http://schemas.microsoft.com/office/drawing/2014/main" id="{2B936C84-0C1C-B0F1-378A-E205F8787792}"/>
              </a:ext>
            </a:extLst>
          </p:cNvPr>
          <p:cNvSpPr txBox="1"/>
          <p:nvPr/>
        </p:nvSpPr>
        <p:spPr>
          <a:xfrm>
            <a:off x="972273" y="504503"/>
            <a:ext cx="11423365" cy="43441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en-US"/>
            </a:defPPr>
            <a:lvl1pPr algn="r">
              <a:defRPr sz="2223" b="1">
                <a:cs typeface="Calibri Light" panose="020F0302020204030204" pitchFamily="34" charset="0"/>
              </a:defRPr>
            </a:lvl1pPr>
          </a:lstStyle>
          <a:p>
            <a:r>
              <a:rPr lang="he-IL" dirty="0"/>
              <a:t>4. מסמכי עיצוב – דיאגרמת תנועה</a:t>
            </a:r>
          </a:p>
        </p:txBody>
      </p:sp>
      <p:sp>
        <p:nvSpPr>
          <p:cNvPr id="2" name="תיבת טקסט 1">
            <a:extLst>
              <a:ext uri="{FF2B5EF4-FFF2-40B4-BE49-F238E27FC236}">
                <a16:creationId xmlns:a16="http://schemas.microsoft.com/office/drawing/2014/main" id="{6B8914ED-C3B1-DC8A-DD94-C810A26D62EA}"/>
              </a:ext>
            </a:extLst>
          </p:cNvPr>
          <p:cNvSpPr txBox="1"/>
          <p:nvPr/>
        </p:nvSpPr>
        <p:spPr>
          <a:xfrm>
            <a:off x="405114" y="1223835"/>
            <a:ext cx="11990524" cy="286232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he-IL"/>
            </a:defPPr>
            <a:lvl1pPr marL="285750" indent="-285750">
              <a:buFont typeface="Wingdings" panose="05000000000000000000" pitchFamily="2" charset="2"/>
              <a:buChar char="§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algn="r" rtl="1"/>
            <a:r>
              <a:rPr lang="he-IL" sz="1800" b="0" i="0" u="none" strike="noStrike" baseline="0" dirty="0">
                <a:latin typeface="NarkisBlockMF-Regular"/>
              </a:rPr>
              <a:t>לכלול סימון מיקום דרכים מונגשות לעגלות וכיסאות גלגלים, אזורי חניית אופניים, אופנועים, מכוניות, חדרי עגלות, ומקומות חנייה לנכים.</a:t>
            </a:r>
          </a:p>
          <a:p>
            <a:pPr algn="r" rtl="1"/>
            <a:r>
              <a:rPr lang="he-IL" sz="1800" b="0" i="0" u="none" strike="noStrike" baseline="0" dirty="0">
                <a:latin typeface="NarkisBlockMF-Regular"/>
              </a:rPr>
              <a:t>לכלול טבלת מאזן חניה.</a:t>
            </a:r>
          </a:p>
          <a:p>
            <a:pPr algn="r" rtl="1"/>
            <a:r>
              <a:rPr lang="he-IL" sz="1800" b="0" i="0" u="none" strike="noStrike" baseline="0" dirty="0">
                <a:latin typeface="NarkisBlockMF-Regular"/>
              </a:rPr>
              <a:t>יש לסמן מתקני מחזור ומתקני אשפה ואת דרכי הגישה לרכב פינוי.</a:t>
            </a:r>
          </a:p>
          <a:p>
            <a:pPr algn="r" rtl="1"/>
            <a:r>
              <a:rPr lang="he-IL" sz="1800" b="0" i="0" u="none" strike="noStrike" baseline="0" dirty="0">
                <a:latin typeface="NarkisBlockMF-Regular"/>
              </a:rPr>
              <a:t>לכלול מיקום רחבת כיבוי אש, מיסעה לרכב כיבוי ומיקום ברזי סניקה.</a:t>
            </a:r>
          </a:p>
          <a:p>
            <a:pPr algn="r" rtl="1"/>
            <a:r>
              <a:rPr lang="he-IL" sz="1800" b="0" i="0" u="none" strike="noStrike" baseline="0" dirty="0">
                <a:latin typeface="NarkisBlockMF-Regular"/>
              </a:rPr>
              <a:t>במידת הצורך יש לסמן שבילי אופניים בהתאם לנספח התנועה.</a:t>
            </a:r>
          </a:p>
          <a:p>
            <a:pPr algn="r" rtl="1"/>
            <a:r>
              <a:rPr lang="he-IL" sz="1800" dirty="0">
                <a:latin typeface="NarkisBlockMF-Regular"/>
              </a:rPr>
              <a:t>יש להציג תנועת הולכי רגל וחיבור לסביבה האורבנית.</a:t>
            </a:r>
          </a:p>
          <a:p>
            <a:pPr algn="r" rtl="1"/>
            <a:r>
              <a:rPr lang="he-IL" sz="1800" dirty="0">
                <a:latin typeface="NarkisBlockMF-Regular"/>
              </a:rPr>
              <a:t>יש לכלול מקרא ולהראות את הדיאגרמה בכל המפלסים הרלוונטיים.</a:t>
            </a:r>
          </a:p>
          <a:p>
            <a:pPr algn="r" rtl="1"/>
            <a:endParaRPr lang="he-IL" sz="1800" b="0" i="0" u="none" strike="noStrike" baseline="0" dirty="0">
              <a:latin typeface="NarkisBlockMF-Regular"/>
            </a:endParaRPr>
          </a:p>
          <a:p>
            <a:pPr marL="0" indent="0" algn="r" rtl="1">
              <a:buNone/>
            </a:pPr>
            <a:endParaRPr lang="he-IL" sz="1800" b="0" i="0" u="none" strike="noStrike" baseline="0" dirty="0">
              <a:latin typeface="NarkisBlockMF-Regular"/>
            </a:endParaRPr>
          </a:p>
          <a:p>
            <a:pPr algn="r" rtl="1"/>
            <a:r>
              <a:rPr lang="he-IL" sz="1800" b="0" i="0" u="none" strike="noStrike" baseline="0" dirty="0">
                <a:latin typeface="NarkisBlockMF-Regular"/>
              </a:rPr>
              <a:t>עבור מבני ציבור - יש להראות את מיקום הורדת הנוסעים המוצע, וכן לכלול פירוט של ח. האשפה הכולל מיקום, תכנית, חתכים וחזיתות.</a:t>
            </a:r>
          </a:p>
        </p:txBody>
      </p:sp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65CBCD97-A021-8410-BE2A-1EC3AE85346F}"/>
              </a:ext>
            </a:extLst>
          </p:cNvPr>
          <p:cNvSpPr txBox="1"/>
          <p:nvPr/>
        </p:nvSpPr>
        <p:spPr>
          <a:xfrm>
            <a:off x="858405" y="827252"/>
            <a:ext cx="1142336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he-IL" dirty="0">
                <a:latin typeface="NarkisBlockMF-Regular"/>
                <a:cs typeface="Calibri Light" panose="020F0302020204030204" pitchFamily="34" charset="0"/>
              </a:rPr>
              <a:t>הצגה של תוכנית קומת קרקע וקומת מרתף -1.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4713584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מלבן 5">
            <a:extLst>
              <a:ext uri="{FF2B5EF4-FFF2-40B4-BE49-F238E27FC236}">
                <a16:creationId xmlns:a16="http://schemas.microsoft.com/office/drawing/2014/main" id="{ABDE8331-150C-A7D9-6946-55FC40BD9BA3}"/>
              </a:ext>
            </a:extLst>
          </p:cNvPr>
          <p:cNvSpPr/>
          <p:nvPr/>
        </p:nvSpPr>
        <p:spPr>
          <a:xfrm>
            <a:off x="173421" y="154503"/>
            <a:ext cx="12353859" cy="79150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2223"/>
          </a:p>
        </p:txBody>
      </p:sp>
      <p:sp>
        <p:nvSpPr>
          <p:cNvPr id="7" name="תיבת טקסט 6">
            <a:extLst>
              <a:ext uri="{FF2B5EF4-FFF2-40B4-BE49-F238E27FC236}">
                <a16:creationId xmlns:a16="http://schemas.microsoft.com/office/drawing/2014/main" id="{2B936C84-0C1C-B0F1-378A-E205F8787792}"/>
              </a:ext>
            </a:extLst>
          </p:cNvPr>
          <p:cNvSpPr txBox="1"/>
          <p:nvPr/>
        </p:nvSpPr>
        <p:spPr>
          <a:xfrm>
            <a:off x="972273" y="504503"/>
            <a:ext cx="11423365" cy="43441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en-US"/>
            </a:defPPr>
            <a:lvl1pPr algn="r">
              <a:defRPr sz="2223" b="1">
                <a:cs typeface="Calibri Light" panose="020F0302020204030204" pitchFamily="34" charset="0"/>
              </a:defRPr>
            </a:lvl1pPr>
          </a:lstStyle>
          <a:p>
            <a:r>
              <a:rPr lang="he-IL" dirty="0"/>
              <a:t>4. מסמכי עיצוב – דיאגרמת תשתיות</a:t>
            </a:r>
          </a:p>
        </p:txBody>
      </p:sp>
      <p:sp>
        <p:nvSpPr>
          <p:cNvPr id="2" name="תיבת טקסט 1">
            <a:extLst>
              <a:ext uri="{FF2B5EF4-FFF2-40B4-BE49-F238E27FC236}">
                <a16:creationId xmlns:a16="http://schemas.microsoft.com/office/drawing/2014/main" id="{6B8914ED-C3B1-DC8A-DD94-C810A26D62EA}"/>
              </a:ext>
            </a:extLst>
          </p:cNvPr>
          <p:cNvSpPr txBox="1"/>
          <p:nvPr/>
        </p:nvSpPr>
        <p:spPr>
          <a:xfrm>
            <a:off x="405114" y="1223835"/>
            <a:ext cx="11990524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he-IL"/>
            </a:defPPr>
            <a:lvl1pPr marL="285750" indent="-285750">
              <a:buFont typeface="Wingdings" panose="05000000000000000000" pitchFamily="2" charset="2"/>
              <a:buChar char="§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algn="r" rtl="1"/>
            <a:r>
              <a:rPr lang="he-IL" sz="1800" dirty="0">
                <a:latin typeface="NarkisBlockMF-Regular"/>
              </a:rPr>
              <a:t>יש להציג את כלל התשתיות המופיעות בתוכנית – פירי הוצאת אוויר וכניסת אוויר, חדר </a:t>
            </a:r>
            <a:r>
              <a:rPr lang="he-IL" sz="1800" dirty="0" err="1">
                <a:latin typeface="NarkisBlockMF-Regular"/>
              </a:rPr>
              <a:t>טראפו</a:t>
            </a:r>
            <a:r>
              <a:rPr lang="he-IL" sz="1800" dirty="0">
                <a:latin typeface="NarkisBlockMF-Regular"/>
              </a:rPr>
              <a:t>, צוברי גז+ רדיוסים, גמל מים, במידה ויש מתקנים טכניים בסביבה יש להציגם כולל רדיוס השפעה (באר מים, תחנת דלק, כביש מהיר וכו').</a:t>
            </a:r>
          </a:p>
          <a:p>
            <a:pPr algn="r" rtl="1"/>
            <a:r>
              <a:rPr lang="he-IL" sz="1800" b="0" i="0" u="none" strike="noStrike" baseline="0" dirty="0">
                <a:latin typeface="NarkisBlockMF-Regular"/>
              </a:rPr>
              <a:t>יש לכלול מקרא ולהראות את הדיאגרמה בכל המפלסים הרלוונטיים.</a:t>
            </a:r>
          </a:p>
        </p:txBody>
      </p:sp>
    </p:spTree>
    <p:extLst>
      <p:ext uri="{BB962C8B-B14F-4D97-AF65-F5344CB8AC3E}">
        <p14:creationId xmlns:p14="http://schemas.microsoft.com/office/powerpoint/2010/main" val="10763195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מלבן 5">
            <a:extLst>
              <a:ext uri="{FF2B5EF4-FFF2-40B4-BE49-F238E27FC236}">
                <a16:creationId xmlns:a16="http://schemas.microsoft.com/office/drawing/2014/main" id="{ABDE8331-150C-A7D9-6946-55FC40BD9BA3}"/>
              </a:ext>
            </a:extLst>
          </p:cNvPr>
          <p:cNvSpPr/>
          <p:nvPr/>
        </p:nvSpPr>
        <p:spPr>
          <a:xfrm>
            <a:off x="173421" y="154503"/>
            <a:ext cx="12353859" cy="79150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2223"/>
          </a:p>
        </p:txBody>
      </p:sp>
      <p:sp>
        <p:nvSpPr>
          <p:cNvPr id="7" name="תיבת טקסט 6">
            <a:extLst>
              <a:ext uri="{FF2B5EF4-FFF2-40B4-BE49-F238E27FC236}">
                <a16:creationId xmlns:a16="http://schemas.microsoft.com/office/drawing/2014/main" id="{2B936C84-0C1C-B0F1-378A-E205F8787792}"/>
              </a:ext>
            </a:extLst>
          </p:cNvPr>
          <p:cNvSpPr txBox="1"/>
          <p:nvPr/>
        </p:nvSpPr>
        <p:spPr>
          <a:xfrm>
            <a:off x="972273" y="504503"/>
            <a:ext cx="11423365" cy="43441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en-US"/>
            </a:defPPr>
            <a:lvl1pPr algn="r">
              <a:defRPr sz="2223" b="1">
                <a:cs typeface="Calibri Light" panose="020F0302020204030204" pitchFamily="34" charset="0"/>
              </a:defRPr>
            </a:lvl1pPr>
          </a:lstStyle>
          <a:p>
            <a:r>
              <a:rPr lang="he-IL" dirty="0"/>
              <a:t>4. מסמכי עיצוב – דיאגרמת עומקי שתילה</a:t>
            </a:r>
          </a:p>
        </p:txBody>
      </p:sp>
      <p:sp>
        <p:nvSpPr>
          <p:cNvPr id="2" name="תיבת טקסט 1">
            <a:extLst>
              <a:ext uri="{FF2B5EF4-FFF2-40B4-BE49-F238E27FC236}">
                <a16:creationId xmlns:a16="http://schemas.microsoft.com/office/drawing/2014/main" id="{BC09B741-9EF2-FBB5-02AA-2772AB2A9B5C}"/>
              </a:ext>
            </a:extLst>
          </p:cNvPr>
          <p:cNvSpPr txBox="1"/>
          <p:nvPr/>
        </p:nvSpPr>
        <p:spPr>
          <a:xfrm>
            <a:off x="405114" y="1223835"/>
            <a:ext cx="1199052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he-IL"/>
            </a:defPPr>
            <a:lvl1pPr marL="285750" indent="-285750">
              <a:buFont typeface="Wingdings" panose="05000000000000000000" pitchFamily="2" charset="2"/>
              <a:buChar char="§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algn="r" rtl="1"/>
            <a:r>
              <a:rPr lang="he-IL" sz="1800" dirty="0">
                <a:latin typeface="NarkisBlockMF-Regular"/>
              </a:rPr>
              <a:t>יש להציג בתוכנית את עומקי השתילה ברחבי הפרויקט</a:t>
            </a:r>
            <a:endParaRPr lang="he-IL" sz="1800" b="0" i="0" u="none" strike="noStrike" baseline="0" dirty="0">
              <a:latin typeface="NarkisBlockMF-Regular"/>
            </a:endParaRPr>
          </a:p>
        </p:txBody>
      </p:sp>
    </p:spTree>
    <p:extLst>
      <p:ext uri="{BB962C8B-B14F-4D97-AF65-F5344CB8AC3E}">
        <p14:creationId xmlns:p14="http://schemas.microsoft.com/office/powerpoint/2010/main" val="11641524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6D6CFA-D4BB-5328-77C6-9E52C1A87F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מלבן 5">
            <a:extLst>
              <a:ext uri="{FF2B5EF4-FFF2-40B4-BE49-F238E27FC236}">
                <a16:creationId xmlns:a16="http://schemas.microsoft.com/office/drawing/2014/main" id="{AA5856E0-72B6-CD94-0D2C-7A8E9E514C12}"/>
              </a:ext>
            </a:extLst>
          </p:cNvPr>
          <p:cNvSpPr/>
          <p:nvPr/>
        </p:nvSpPr>
        <p:spPr>
          <a:xfrm>
            <a:off x="173421" y="154503"/>
            <a:ext cx="12353859" cy="79150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2223"/>
          </a:p>
        </p:txBody>
      </p:sp>
      <p:sp>
        <p:nvSpPr>
          <p:cNvPr id="7" name="תיבת טקסט 6">
            <a:extLst>
              <a:ext uri="{FF2B5EF4-FFF2-40B4-BE49-F238E27FC236}">
                <a16:creationId xmlns:a16="http://schemas.microsoft.com/office/drawing/2014/main" id="{3F329DF1-36CD-434D-9677-0C755A066B46}"/>
              </a:ext>
            </a:extLst>
          </p:cNvPr>
          <p:cNvSpPr txBox="1"/>
          <p:nvPr/>
        </p:nvSpPr>
        <p:spPr>
          <a:xfrm>
            <a:off x="972273" y="504503"/>
            <a:ext cx="11423365" cy="43441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en-US"/>
            </a:defPPr>
            <a:lvl1pPr algn="r">
              <a:defRPr sz="2223" b="1">
                <a:cs typeface="Calibri Light" panose="020F0302020204030204" pitchFamily="34" charset="0"/>
              </a:defRPr>
            </a:lvl1pPr>
          </a:lstStyle>
          <a:p>
            <a:r>
              <a:rPr lang="he-IL" dirty="0"/>
              <a:t>4. מסמכי עיצוב – תוכנית קומת קרקע </a:t>
            </a:r>
            <a:r>
              <a:rPr lang="he-IL" sz="1600" b="0" dirty="0">
                <a:latin typeface="NarkisBlockMF-Regular"/>
              </a:rPr>
              <a:t>להראות ברמת פירוט של קנ"מ 1:200/1:250 .</a:t>
            </a:r>
            <a:endParaRPr lang="he-IL" sz="2400" b="0" dirty="0">
              <a:latin typeface="NarkisBlockMF-Regular"/>
            </a:endParaRPr>
          </a:p>
        </p:txBody>
      </p:sp>
      <p:sp>
        <p:nvSpPr>
          <p:cNvPr id="5" name="תיבת טקסט 4">
            <a:extLst>
              <a:ext uri="{FF2B5EF4-FFF2-40B4-BE49-F238E27FC236}">
                <a16:creationId xmlns:a16="http://schemas.microsoft.com/office/drawing/2014/main" id="{ADA55280-2B60-2E5C-1FC8-D89C58DE1177}"/>
              </a:ext>
            </a:extLst>
          </p:cNvPr>
          <p:cNvSpPr txBox="1"/>
          <p:nvPr/>
        </p:nvSpPr>
        <p:spPr>
          <a:xfrm>
            <a:off x="405114" y="1475470"/>
            <a:ext cx="11990524" cy="618630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he-IL"/>
            </a:defPPr>
            <a:lvl1pPr marL="285750" indent="-285750">
              <a:buFont typeface="Wingdings" panose="05000000000000000000" pitchFamily="2" charset="2"/>
              <a:buChar char="§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algn="r" rtl="1"/>
            <a:r>
              <a:rPr lang="he-IL" sz="1800" dirty="0">
                <a:latin typeface="NarkisBlockMF-Regular"/>
              </a:rPr>
              <a:t>לסמן את גבול המגרש/המתחם, את קווי הבניין, את המידות ביניהם. לסמן קו קומה עילי, קו קומת מרתף וקווים מרוסקים.</a:t>
            </a:r>
          </a:p>
          <a:p>
            <a:pPr algn="r" rtl="1"/>
            <a:r>
              <a:rPr lang="he-IL" sz="1800" dirty="0">
                <a:latin typeface="NarkisBlockMF-Regular"/>
              </a:rPr>
              <a:t>לסמן את המידות בין המבנה לבין גבולות המגרש והבניינים הסמוכים.</a:t>
            </a:r>
          </a:p>
          <a:p>
            <a:pPr algn="r" rtl="1"/>
            <a:r>
              <a:rPr lang="he-IL" sz="1800" dirty="0">
                <a:latin typeface="NarkisBlockMF-Regular"/>
              </a:rPr>
              <a:t>יש להציג רצף מפלסי בין פנים המבנה לחוץ המבנה\הכניסה אליו.</a:t>
            </a:r>
          </a:p>
          <a:p>
            <a:pPr algn="r" rtl="1"/>
            <a:r>
              <a:rPr lang="he-IL" sz="1800" dirty="0">
                <a:latin typeface="NarkisBlockMF-Regular"/>
              </a:rPr>
              <a:t>לסמן שיפועים ופתרונות ניקוז מי גשמים.</a:t>
            </a:r>
          </a:p>
          <a:p>
            <a:pPr algn="r" rtl="1"/>
            <a:r>
              <a:rPr lang="he-IL" sz="1800" dirty="0">
                <a:latin typeface="NarkisBlockMF-Regular"/>
              </a:rPr>
              <a:t>לסמן את תוואי שבילי האופניים ברחובות הגובלים למגרש.</a:t>
            </a:r>
          </a:p>
          <a:p>
            <a:pPr algn="r" rtl="1"/>
            <a:r>
              <a:rPr lang="he-IL" sz="1800" dirty="0">
                <a:latin typeface="NarkisBlockMF-Regular"/>
              </a:rPr>
              <a:t>להראות את מיקום המערכות הטכניות, ובכלל זה פירי אוורור חניונים ומבני עזר בגבולות המגרש.</a:t>
            </a:r>
          </a:p>
          <a:p>
            <a:pPr algn="r" rtl="1"/>
            <a:r>
              <a:rPr lang="he-IL" sz="1800" dirty="0">
                <a:latin typeface="NarkisBlockMF-Regular"/>
              </a:rPr>
              <a:t>לסמן פתרונות לאצירת אשפה, את תוואי הגישה למשתמש ולמשאיות הפינוי.</a:t>
            </a:r>
          </a:p>
          <a:p>
            <a:pPr algn="r" rtl="1"/>
            <a:r>
              <a:rPr lang="he-IL" sz="1800" dirty="0">
                <a:latin typeface="NarkisBlockMF-Regular"/>
              </a:rPr>
              <a:t>להראות מיקום חניות לרכב, לרכב לנכים, אופנועים, אופניים וחדרי עגלות. לסמן חניה תפעולית במידת הצורך.</a:t>
            </a:r>
          </a:p>
          <a:p>
            <a:pPr algn="r" rtl="1"/>
            <a:r>
              <a:rPr lang="he-IL" sz="1800" dirty="0">
                <a:latin typeface="NarkisBlockMF-Regular"/>
              </a:rPr>
              <a:t>לסמן רחבות לכיבוי אש, דרך גישה לכבאית, מיקום ברזי הסנקה. </a:t>
            </a:r>
          </a:p>
          <a:p>
            <a:pPr algn="r" rtl="1"/>
            <a:r>
              <a:rPr lang="he-IL" sz="1800" dirty="0">
                <a:latin typeface="NarkisBlockMF-Regular"/>
              </a:rPr>
              <a:t>לסמן דרך גישה למשאית לפינוי אשפה. להראות סימון של אזור פינוי גזם.</a:t>
            </a:r>
          </a:p>
          <a:p>
            <a:pPr algn="r" rtl="1"/>
            <a:r>
              <a:rPr lang="he-IL" sz="1800" dirty="0">
                <a:latin typeface="NarkisBlockMF-Regular"/>
              </a:rPr>
              <a:t>לסמן גדרות, קירות פיתוח ושערים, ואופן התחברותם לקיים.</a:t>
            </a:r>
          </a:p>
          <a:p>
            <a:pPr algn="r" rtl="1"/>
            <a:r>
              <a:rPr lang="he-IL" sz="1800" dirty="0">
                <a:latin typeface="NarkisBlockMF-Regular"/>
              </a:rPr>
              <a:t>לסמן גבולות שצ"פים, שפ"פים, הפקעות בתת הקרקע ושטחים בזיקת הנאה.</a:t>
            </a:r>
          </a:p>
          <a:p>
            <a:pPr algn="r" rtl="1"/>
            <a:r>
              <a:rPr lang="he-IL" sz="1800" dirty="0">
                <a:latin typeface="NarkisBlockMF-Regular"/>
              </a:rPr>
              <a:t>לסמן תשתיות קיימות אשר דורשות שינויים בשל התכנון המוצע (שינוי מיקום עמודי תאורה וארונות חשמל, וכיו"ב).</a:t>
            </a:r>
          </a:p>
          <a:p>
            <a:pPr algn="r" rtl="1"/>
            <a:endParaRPr lang="he-IL" sz="1800" dirty="0">
              <a:latin typeface="NarkisBlockMF-Regular"/>
            </a:endParaRPr>
          </a:p>
          <a:p>
            <a:pPr algn="r" rtl="1"/>
            <a:r>
              <a:rPr lang="he-IL" sz="1800" dirty="0">
                <a:latin typeface="NarkisBlockMF-Regular"/>
              </a:rPr>
              <a:t>עבור מבני ציבור - יש להראות את מיקום הורדת הנוסעים המוצע ולייצר הבחנה גרפית בין שטחים משותפים פתוחים לבין חצרות מוצמדות, לגורם פרטי או למוסד ציבורי.</a:t>
            </a:r>
          </a:p>
          <a:p>
            <a:pPr marL="300038" indent="-300038" algn="r" rtl="1"/>
            <a:r>
              <a:rPr lang="he-IL" sz="1800" dirty="0"/>
              <a:t>שטחים מבונים לצרכי ציבור שאינם במבנה ייעודי יהיו נקיים מאלמנטים קונסטרוקטיביים ככל האפשר ויאפשרו גמישות בתכנון הפנים.</a:t>
            </a:r>
          </a:p>
          <a:p>
            <a:pPr marL="300038" indent="-300038" algn="r" rtl="1"/>
            <a:r>
              <a:rPr lang="he-IL" sz="1800" dirty="0"/>
              <a:t>שטחי השירות עבור הפרוגרמה הציבורית יהיו בקרבת השטחים העיקריים.</a:t>
            </a:r>
            <a:endParaRPr lang="he-IL" sz="1800" dirty="0">
              <a:latin typeface="NarkisBlockMF-Regular"/>
            </a:endParaRPr>
          </a:p>
          <a:p>
            <a:pPr algn="r" rtl="1"/>
            <a:endParaRPr lang="he-IL" sz="1800" dirty="0">
              <a:latin typeface="NarkisBlockMF-Regular"/>
            </a:endParaRPr>
          </a:p>
          <a:p>
            <a:pPr marL="0" indent="0" algn="r" rtl="1">
              <a:buNone/>
            </a:pPr>
            <a:endParaRPr lang="he-IL" sz="1800" dirty="0">
              <a:latin typeface="NarkisBlockMF-Regular"/>
            </a:endParaRPr>
          </a:p>
          <a:p>
            <a:pPr algn="r" rtl="1"/>
            <a:endParaRPr lang="he-IL" sz="1800" dirty="0">
              <a:latin typeface="NarkisBlockMF-Regular"/>
            </a:endParaRPr>
          </a:p>
          <a:p>
            <a:pPr algn="r" rtl="1"/>
            <a:endParaRPr lang="he-IL" sz="1800" dirty="0">
              <a:latin typeface="NarkisBlockMF-Regular"/>
            </a:endParaRPr>
          </a:p>
        </p:txBody>
      </p:sp>
      <p:sp>
        <p:nvSpPr>
          <p:cNvPr id="8" name="תיבת טקסט 7">
            <a:extLst>
              <a:ext uri="{FF2B5EF4-FFF2-40B4-BE49-F238E27FC236}">
                <a16:creationId xmlns:a16="http://schemas.microsoft.com/office/drawing/2014/main" id="{B4B4E25A-82E2-3418-4BB0-0BFF30455115}"/>
              </a:ext>
            </a:extLst>
          </p:cNvPr>
          <p:cNvSpPr txBox="1"/>
          <p:nvPr/>
        </p:nvSpPr>
        <p:spPr>
          <a:xfrm>
            <a:off x="972273" y="938917"/>
            <a:ext cx="1142336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en-US"/>
            </a:defPPr>
            <a:lvl1pPr algn="r">
              <a:defRPr sz="2223" b="1">
                <a:cs typeface="Calibri Light" panose="020F0302020204030204" pitchFamily="34" charset="0"/>
              </a:defRPr>
            </a:lvl1pPr>
          </a:lstStyle>
          <a:p>
            <a:r>
              <a:rPr lang="he-IL" sz="2000" dirty="0">
                <a:latin typeface="NarkisBlockMF-Regular"/>
              </a:rPr>
              <a:t>תוכנית הפיתוח תהיה ברקע התוכנית, ללא צבע ובבהירות נמוכה כך שתוכנית הקרקע תבלוט.</a:t>
            </a:r>
          </a:p>
        </p:txBody>
      </p:sp>
      <p:sp>
        <p:nvSpPr>
          <p:cNvPr id="9" name="תיבת טקסט 8">
            <a:extLst>
              <a:ext uri="{FF2B5EF4-FFF2-40B4-BE49-F238E27FC236}">
                <a16:creationId xmlns:a16="http://schemas.microsoft.com/office/drawing/2014/main" id="{17AE17E2-ED34-CB44-E3AD-56A6061343C9}"/>
              </a:ext>
            </a:extLst>
          </p:cNvPr>
          <p:cNvSpPr txBox="1"/>
          <p:nvPr/>
        </p:nvSpPr>
        <p:spPr>
          <a:xfrm>
            <a:off x="405114" y="7310688"/>
            <a:ext cx="1199052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en-US"/>
            </a:defPPr>
            <a:lvl1pPr algn="r">
              <a:defRPr sz="2223" b="1">
                <a:cs typeface="Calibri Light" panose="020F0302020204030204" pitchFamily="34" charset="0"/>
              </a:defRPr>
            </a:lvl1pPr>
          </a:lstStyle>
          <a:p>
            <a:r>
              <a:rPr lang="he-IL" sz="2000" dirty="0">
                <a:latin typeface="NarkisBlockMF-Regular"/>
              </a:rPr>
              <a:t>פרוייקטים בהם קיימת שלביות בביצוע הפרויקט – יש לסמן בקו את החלוקה לאזורי הביצוע השונים ולהציג תוכנית לשלבים השונים.</a:t>
            </a:r>
          </a:p>
        </p:txBody>
      </p:sp>
    </p:spTree>
    <p:extLst>
      <p:ext uri="{BB962C8B-B14F-4D97-AF65-F5344CB8AC3E}">
        <p14:creationId xmlns:p14="http://schemas.microsoft.com/office/powerpoint/2010/main" val="2319571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מלבן 5">
            <a:extLst>
              <a:ext uri="{FF2B5EF4-FFF2-40B4-BE49-F238E27FC236}">
                <a16:creationId xmlns:a16="http://schemas.microsoft.com/office/drawing/2014/main" id="{ABDE8331-150C-A7D9-6946-55FC40BD9BA3}"/>
              </a:ext>
            </a:extLst>
          </p:cNvPr>
          <p:cNvSpPr/>
          <p:nvPr/>
        </p:nvSpPr>
        <p:spPr>
          <a:xfrm>
            <a:off x="173421" y="154503"/>
            <a:ext cx="12353859" cy="79150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2223"/>
          </a:p>
        </p:txBody>
      </p:sp>
      <p:sp>
        <p:nvSpPr>
          <p:cNvPr id="7" name="תיבת טקסט 6">
            <a:extLst>
              <a:ext uri="{FF2B5EF4-FFF2-40B4-BE49-F238E27FC236}">
                <a16:creationId xmlns:a16="http://schemas.microsoft.com/office/drawing/2014/main" id="{2B936C84-0C1C-B0F1-378A-E205F8787792}"/>
              </a:ext>
            </a:extLst>
          </p:cNvPr>
          <p:cNvSpPr txBox="1"/>
          <p:nvPr/>
        </p:nvSpPr>
        <p:spPr>
          <a:xfrm>
            <a:off x="972273" y="504503"/>
            <a:ext cx="11423365" cy="43441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en-US"/>
            </a:defPPr>
            <a:lvl1pPr algn="r">
              <a:defRPr sz="2223" b="1">
                <a:cs typeface="Calibri Light" panose="020F0302020204030204" pitchFamily="34" charset="0"/>
              </a:defRPr>
            </a:lvl1pPr>
          </a:lstStyle>
          <a:p>
            <a:r>
              <a:rPr lang="he-IL" dirty="0"/>
              <a:t>4. מסמכי עיצוב – תוכנית קומה תת קרקעית במפלס 1 - </a:t>
            </a:r>
            <a:r>
              <a:rPr lang="he-IL" sz="1600" b="0" dirty="0">
                <a:latin typeface="NarkisBlockMF-Regular"/>
              </a:rPr>
              <a:t>להראות ברמת פירוט של קנ"מ 1:200/1:250 .</a:t>
            </a:r>
            <a:endParaRPr lang="he-IL" dirty="0"/>
          </a:p>
        </p:txBody>
      </p:sp>
      <p:sp>
        <p:nvSpPr>
          <p:cNvPr id="3" name="תיבת טקסט 2">
            <a:extLst>
              <a:ext uri="{FF2B5EF4-FFF2-40B4-BE49-F238E27FC236}">
                <a16:creationId xmlns:a16="http://schemas.microsoft.com/office/drawing/2014/main" id="{29CA29CC-0274-5DE9-494B-91FC6F71437E}"/>
              </a:ext>
            </a:extLst>
          </p:cNvPr>
          <p:cNvSpPr txBox="1"/>
          <p:nvPr/>
        </p:nvSpPr>
        <p:spPr>
          <a:xfrm>
            <a:off x="405114" y="1475470"/>
            <a:ext cx="11990524" cy="480131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he-IL"/>
            </a:defPPr>
            <a:lvl1pPr marL="285750" indent="-285750">
              <a:buFont typeface="Wingdings" panose="05000000000000000000" pitchFamily="2" charset="2"/>
              <a:buChar char="§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algn="r" rtl="1"/>
            <a:r>
              <a:rPr lang="he-IL" sz="1800" dirty="0">
                <a:latin typeface="NarkisBlockMF-Regular"/>
              </a:rPr>
              <a:t>לסמן את גבול המגרש/המתחם, את קווי הבניין, את המידות ביניהם. לסמן קו קומה עילי, קו קומת מרתף וקווים מרוסקים.</a:t>
            </a:r>
          </a:p>
          <a:p>
            <a:pPr algn="r" rtl="1"/>
            <a:r>
              <a:rPr lang="he-IL" sz="1800" dirty="0">
                <a:latin typeface="NarkisBlockMF-Regular"/>
              </a:rPr>
              <a:t>לסמן את המידות בין המבנה לבין גבולות המגרש והבניינים הסמוכים.</a:t>
            </a:r>
          </a:p>
          <a:p>
            <a:pPr algn="r" rtl="1"/>
            <a:r>
              <a:rPr lang="he-IL" sz="1800" dirty="0">
                <a:latin typeface="NarkisBlockMF-Regular"/>
              </a:rPr>
              <a:t>יש להדגיש את השימושים הרלוונטיים ולכלול מקרא המפרט אותם בכל מפלסי </a:t>
            </a:r>
            <a:r>
              <a:rPr lang="he-IL" sz="1800" dirty="0" err="1">
                <a:latin typeface="NarkisBlockMF-Regular"/>
              </a:rPr>
              <a:t>התכנית</a:t>
            </a:r>
            <a:r>
              <a:rPr lang="he-IL" sz="1800" dirty="0">
                <a:latin typeface="NarkisBlockMF-Regular"/>
              </a:rPr>
              <a:t>.</a:t>
            </a:r>
          </a:p>
          <a:p>
            <a:pPr algn="r" rtl="1"/>
            <a:r>
              <a:rPr lang="he-IL" sz="1800" dirty="0">
                <a:latin typeface="NarkisBlockMF-Regular"/>
              </a:rPr>
              <a:t>לסמן ולציין בטקסט צבעוני מיקום חדרים טכניים, מתקנים טכניים, פירי </a:t>
            </a:r>
            <a:r>
              <a:rPr lang="he-IL" sz="1800" dirty="0" err="1">
                <a:latin typeface="NarkisBlockMF-Regular"/>
              </a:rPr>
              <a:t>איוורור</a:t>
            </a:r>
            <a:r>
              <a:rPr lang="he-IL" sz="1800" dirty="0">
                <a:latin typeface="NarkisBlockMF-Regular"/>
              </a:rPr>
              <a:t>. </a:t>
            </a:r>
          </a:p>
          <a:p>
            <a:pPr algn="r" rtl="1"/>
            <a:r>
              <a:rPr lang="he-IL" sz="1800" dirty="0">
                <a:latin typeface="NarkisBlockMF-Regular"/>
              </a:rPr>
              <a:t>יש לכלול מידות פנים.</a:t>
            </a:r>
          </a:p>
          <a:p>
            <a:pPr algn="r" rtl="1"/>
            <a:r>
              <a:rPr lang="he-IL" sz="1800" dirty="0">
                <a:latin typeface="NarkisBlockMF-Regular"/>
              </a:rPr>
              <a:t>לפרט פתרונות לאצירת אשפה ותוואי הגישה למשתמש ולמשאיות הפינוי ומיקום חניה תפעולית במידת הצורך.</a:t>
            </a:r>
          </a:p>
          <a:p>
            <a:pPr algn="r" rtl="1"/>
            <a:r>
              <a:rPr lang="he-IL" sz="1800" dirty="0">
                <a:latin typeface="NarkisBlockMF-Regular"/>
              </a:rPr>
              <a:t>יש לפרט מיקום של חניות למכוניות, חניות לנכים, אופניים, אופנועים ומחסנים. למספר חניות רכב ומחסנים.</a:t>
            </a:r>
          </a:p>
          <a:p>
            <a:pPr algn="r" rtl="1"/>
            <a:r>
              <a:rPr lang="he-IL" sz="1800" dirty="0">
                <a:latin typeface="NarkisBlockMF-Regular"/>
              </a:rPr>
              <a:t>באם ישנה הפרדה בין מיקום חניות ציבוריות/מסחריות לחניות מגורים, יש לפרט.</a:t>
            </a:r>
          </a:p>
          <a:p>
            <a:pPr algn="r" rtl="1"/>
            <a:r>
              <a:rPr lang="he-IL" sz="1800" dirty="0">
                <a:latin typeface="NarkisBlockMF-Regular"/>
              </a:rPr>
              <a:t>להציג ולהראות חישוב של שטח החלחול במגרש.</a:t>
            </a:r>
          </a:p>
          <a:p>
            <a:pPr marL="0" indent="0" algn="r" rtl="1">
              <a:buNone/>
            </a:pPr>
            <a:endParaRPr lang="he-IL" sz="1800" dirty="0">
              <a:latin typeface="NarkisBlockMF-Regular"/>
            </a:endParaRPr>
          </a:p>
          <a:p>
            <a:pPr algn="r" rtl="1"/>
            <a:r>
              <a:rPr lang="he-IL" sz="1800" dirty="0">
                <a:latin typeface="NarkisBlockMF-Regular"/>
              </a:rPr>
              <a:t>עבור מבני ציבור - יש להראות את מיקום הורדת הנוסעים המוצע ולייצר הבחנה גרפית בין שטחים משותפים פתוחים לבין חצרות מוצמדות, לגורם פרטי או למוסד ציבורי.</a:t>
            </a:r>
          </a:p>
          <a:p>
            <a:pPr algn="r" rtl="1"/>
            <a:r>
              <a:rPr lang="he-IL" sz="1800" dirty="0">
                <a:latin typeface="NarkisBlockMF-Regular"/>
              </a:rPr>
              <a:t>במידה ופתרון החניה אינו נמצא במפלס -1, יש להציג את הקומה בה נמצאות החניות הציבוריות.</a:t>
            </a:r>
          </a:p>
          <a:p>
            <a:pPr algn="r" rtl="1"/>
            <a:endParaRPr lang="he-IL" sz="1800" dirty="0">
              <a:latin typeface="NarkisBlockMF-Regular"/>
            </a:endParaRPr>
          </a:p>
          <a:p>
            <a:pPr algn="r" rtl="1"/>
            <a:endParaRPr lang="he-IL" sz="1800" dirty="0">
              <a:latin typeface="NarkisBlockMF-Regular"/>
            </a:endParaRPr>
          </a:p>
          <a:p>
            <a:pPr algn="r" rtl="1"/>
            <a:endParaRPr lang="he-IL" sz="1800" dirty="0">
              <a:latin typeface="NarkisBlockMF-Regular"/>
            </a:endParaRPr>
          </a:p>
          <a:p>
            <a:pPr algn="r" rtl="1"/>
            <a:endParaRPr lang="he-IL" sz="1800" dirty="0">
              <a:latin typeface="NarkisBlockMF-Regular"/>
            </a:endParaRPr>
          </a:p>
        </p:txBody>
      </p:sp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75F9F8EB-B084-2FB3-7D70-1F769F2BEF35}"/>
              </a:ext>
            </a:extLst>
          </p:cNvPr>
          <p:cNvSpPr txBox="1"/>
          <p:nvPr/>
        </p:nvSpPr>
        <p:spPr>
          <a:xfrm>
            <a:off x="405114" y="7310688"/>
            <a:ext cx="1199052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en-US"/>
            </a:defPPr>
            <a:lvl1pPr algn="r">
              <a:defRPr sz="2223" b="1">
                <a:cs typeface="Calibri Light" panose="020F0302020204030204" pitchFamily="34" charset="0"/>
              </a:defRPr>
            </a:lvl1pPr>
          </a:lstStyle>
          <a:p>
            <a:r>
              <a:rPr lang="he-IL" sz="2000" dirty="0">
                <a:latin typeface="NarkisBlockMF-Regular"/>
              </a:rPr>
              <a:t>*במקרה של זיקת הנאה/הפקעה בתת הקרקע – יש להראות על גבי התוכנית את השטח.</a:t>
            </a:r>
          </a:p>
        </p:txBody>
      </p:sp>
    </p:spTree>
    <p:extLst>
      <p:ext uri="{BB962C8B-B14F-4D97-AF65-F5344CB8AC3E}">
        <p14:creationId xmlns:p14="http://schemas.microsoft.com/office/powerpoint/2010/main" val="16788927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מלבן 5">
            <a:extLst>
              <a:ext uri="{FF2B5EF4-FFF2-40B4-BE49-F238E27FC236}">
                <a16:creationId xmlns:a16="http://schemas.microsoft.com/office/drawing/2014/main" id="{ABDE8331-150C-A7D9-6946-55FC40BD9BA3}"/>
              </a:ext>
            </a:extLst>
          </p:cNvPr>
          <p:cNvSpPr/>
          <p:nvPr/>
        </p:nvSpPr>
        <p:spPr>
          <a:xfrm>
            <a:off x="173421" y="154503"/>
            <a:ext cx="12353859" cy="79150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2223"/>
          </a:p>
        </p:txBody>
      </p:sp>
      <p:sp>
        <p:nvSpPr>
          <p:cNvPr id="7" name="תיבת טקסט 6">
            <a:extLst>
              <a:ext uri="{FF2B5EF4-FFF2-40B4-BE49-F238E27FC236}">
                <a16:creationId xmlns:a16="http://schemas.microsoft.com/office/drawing/2014/main" id="{2B936C84-0C1C-B0F1-378A-E205F8787792}"/>
              </a:ext>
            </a:extLst>
          </p:cNvPr>
          <p:cNvSpPr txBox="1"/>
          <p:nvPr/>
        </p:nvSpPr>
        <p:spPr>
          <a:xfrm>
            <a:off x="274321" y="504503"/>
            <a:ext cx="12121318" cy="43441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en-US"/>
            </a:defPPr>
            <a:lvl1pPr algn="r">
              <a:defRPr sz="2223" b="1">
                <a:cs typeface="Calibri Light" panose="020F0302020204030204" pitchFamily="34" charset="0"/>
              </a:defRPr>
            </a:lvl1pPr>
          </a:lstStyle>
          <a:p>
            <a:r>
              <a:rPr lang="he-IL" dirty="0"/>
              <a:t>4. מסמכי עיצוב – תוכנית קומה טיפוסית (אם נדרש יש להוסיף קומות חשובות נוספות) </a:t>
            </a:r>
            <a:r>
              <a:rPr lang="he-IL" sz="1600" b="0" dirty="0">
                <a:latin typeface="NarkisBlockMF-Regular"/>
              </a:rPr>
              <a:t>להראות ברמת פירוט של קנ"מ 1:200/1:250 </a:t>
            </a:r>
            <a:endParaRPr lang="he-IL" dirty="0"/>
          </a:p>
        </p:txBody>
      </p:sp>
      <p:sp>
        <p:nvSpPr>
          <p:cNvPr id="2" name="תיבת טקסט 1">
            <a:extLst>
              <a:ext uri="{FF2B5EF4-FFF2-40B4-BE49-F238E27FC236}">
                <a16:creationId xmlns:a16="http://schemas.microsoft.com/office/drawing/2014/main" id="{4CD8A3CE-E5D0-24FF-DDEE-282EBD8471A8}"/>
              </a:ext>
            </a:extLst>
          </p:cNvPr>
          <p:cNvSpPr txBox="1"/>
          <p:nvPr/>
        </p:nvSpPr>
        <p:spPr>
          <a:xfrm>
            <a:off x="2032000" y="1223835"/>
            <a:ext cx="10363638" cy="258532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he-IL"/>
            </a:defPPr>
            <a:lvl1pPr marL="285750" indent="-285750">
              <a:buFont typeface="Wingdings" panose="05000000000000000000" pitchFamily="2" charset="2"/>
              <a:buChar char="§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algn="r" rtl="1"/>
            <a:r>
              <a:rPr lang="he-IL" sz="1800" dirty="0">
                <a:latin typeface="NarkisBlockMF-Regular"/>
              </a:rPr>
              <a:t>לסמן את גבול המגרש/המתחם, את קווי הבניין, את המידות ביניהם. לסמן קו קומה עילי, קו קומת מרתף וקווים מרוסקים.</a:t>
            </a:r>
          </a:p>
          <a:p>
            <a:pPr algn="r" rtl="1"/>
            <a:r>
              <a:rPr lang="he-IL" sz="1800" dirty="0">
                <a:latin typeface="NarkisBlockMF-Regular"/>
              </a:rPr>
              <a:t>יש לכלול מידות פנים וחוץ.</a:t>
            </a:r>
          </a:p>
          <a:p>
            <a:pPr algn="r" rtl="1"/>
            <a:r>
              <a:rPr lang="he-IL" sz="1800" b="0" i="0" u="none" strike="noStrike" baseline="0" dirty="0">
                <a:latin typeface="NarkisBlockMF-Regular"/>
              </a:rPr>
              <a:t>יש להדגיש את השימושים הרלוונטיים ולכלול מקרא המפרט אותם בכל מפלסי התכנית</a:t>
            </a:r>
          </a:p>
          <a:p>
            <a:pPr algn="r" rtl="1"/>
            <a:r>
              <a:rPr lang="he-IL" sz="1800" dirty="0">
                <a:latin typeface="NarkisBlockMF-Regular"/>
              </a:rPr>
              <a:t>להראות את מיקום המערכות הטכניות לסמן ולציין מיקום חדרים טכניים, מתקנים טכניים, פירי אוורור, מסתורים בחזיתות וחוות מזגנים במידה ויש.</a:t>
            </a:r>
          </a:p>
          <a:p>
            <a:pPr algn="r" rtl="1"/>
            <a:r>
              <a:rPr lang="he-IL" sz="1800" dirty="0">
                <a:latin typeface="NarkisBlockMF-Regular"/>
              </a:rPr>
              <a:t>לסמן פתרונות לאצירת אשפה, את תוואי הגישה למשתמש .</a:t>
            </a:r>
          </a:p>
          <a:p>
            <a:pPr algn="r" rtl="1"/>
            <a:r>
              <a:rPr lang="he-IL" sz="1800" dirty="0">
                <a:latin typeface="NarkisBlockMF-Regular"/>
              </a:rPr>
              <a:t>יש להציג את כלל הקומות בהן ישנה פונקציה ציבורית</a:t>
            </a:r>
          </a:p>
          <a:p>
            <a:pPr algn="r" rtl="1"/>
            <a:endParaRPr lang="he-IL" sz="1800" b="0" i="0" u="none" strike="noStrike" baseline="0" dirty="0">
              <a:latin typeface="NarkisBlockMF-Regular"/>
            </a:endParaRPr>
          </a:p>
          <a:p>
            <a:pPr algn="r" rtl="1"/>
            <a:endParaRPr lang="he-IL" sz="1800" b="0" i="0" u="none" strike="noStrike" baseline="0" dirty="0">
              <a:latin typeface="NarkisBlockMF-Regular"/>
            </a:endParaRPr>
          </a:p>
        </p:txBody>
      </p:sp>
    </p:spTree>
    <p:extLst>
      <p:ext uri="{BB962C8B-B14F-4D97-AF65-F5344CB8AC3E}">
        <p14:creationId xmlns:p14="http://schemas.microsoft.com/office/powerpoint/2010/main" val="9346066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תיבת טקסט 2">
            <a:extLst>
              <a:ext uri="{FF2B5EF4-FFF2-40B4-BE49-F238E27FC236}">
                <a16:creationId xmlns:a16="http://schemas.microsoft.com/office/drawing/2014/main" id="{E37C4255-CC33-3DAC-9088-DA3758863E7A}"/>
              </a:ext>
            </a:extLst>
          </p:cNvPr>
          <p:cNvSpPr txBox="1"/>
          <p:nvPr/>
        </p:nvSpPr>
        <p:spPr>
          <a:xfrm>
            <a:off x="525780" y="1279156"/>
            <a:ext cx="11944743" cy="313932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he-IL"/>
            </a:defPPr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marL="300038" indent="-300038" algn="r" rtl="1">
              <a:buFont typeface="Wingdings" panose="05000000000000000000" pitchFamily="2" charset="2"/>
              <a:buChar char="§"/>
            </a:pPr>
            <a:r>
              <a:rPr lang="he-IL" dirty="0"/>
              <a:t>הנחיות אלו באות לתת מענה למקרה בו נדרשת תכנית עיצוב למבנה או קבוצת מבנים.</a:t>
            </a:r>
          </a:p>
          <a:p>
            <a:pPr marL="300038" indent="-300038" algn="r" rtl="1">
              <a:buFont typeface="Wingdings" panose="05000000000000000000" pitchFamily="2" charset="2"/>
              <a:buChar char="§"/>
            </a:pPr>
            <a:r>
              <a:rPr lang="he-IL" dirty="0"/>
              <a:t>על תכנית העיצוב והפיתוח להיות תואמת להוראות התב"ע ספחים והוראות מחייבים/</a:t>
            </a:r>
            <a:r>
              <a:rPr lang="he-IL" dirty="0" err="1"/>
              <a:t>ות</a:t>
            </a:r>
            <a:r>
              <a:rPr lang="he-IL" dirty="0"/>
              <a:t> ולעמוד בהוראות חוק התכנון והבניה, תקנות הבניה וקובץ ההנחיות העירוני להיתרי בניה וההנחיות המרחביות.</a:t>
            </a:r>
          </a:p>
          <a:p>
            <a:pPr marL="285750" indent="-285750" algn="r" rtl="1">
              <a:buFont typeface="Wingdings" panose="05000000000000000000" pitchFamily="2" charset="2"/>
              <a:buChar char="§"/>
            </a:pPr>
            <a:r>
              <a:rPr lang="he-IL" dirty="0"/>
              <a:t>נדרשת התאמה לפיתוח השטחים הפתוחים הגובלים בפרויקט (מדרכות וחניות, מעברים להולכי רגל, שבילי אופניים, ריהוט רחוב, נטיעת עצים, גופי תאורה וכד').</a:t>
            </a:r>
          </a:p>
          <a:p>
            <a:pPr marL="285750" indent="-285750" algn="r" rtl="1">
              <a:buFont typeface="Wingdings" panose="05000000000000000000" pitchFamily="2" charset="2"/>
              <a:buChar char="§"/>
            </a:pPr>
            <a:r>
              <a:rPr lang="he-IL" dirty="0"/>
              <a:t>הפיתוח יהיה מתואם עם קובץ הפרטים הסטנדרטיים של עיריית בת ים במידה וקיים עבור אזור התכנון.</a:t>
            </a:r>
          </a:p>
          <a:p>
            <a:pPr marL="300038" indent="-300038" algn="r" rtl="1">
              <a:buFont typeface="Wingdings" panose="05000000000000000000" pitchFamily="2" charset="2"/>
              <a:buChar char="§"/>
            </a:pPr>
            <a:r>
              <a:rPr lang="he-IL" dirty="0"/>
              <a:t>יש להגיש את התוכניות בפורמט חוברת בקובץ </a:t>
            </a:r>
            <a:r>
              <a:rPr lang="en-US" dirty="0"/>
              <a:t>PDF</a:t>
            </a:r>
            <a:r>
              <a:rPr lang="he-IL" dirty="0"/>
              <a:t> </a:t>
            </a:r>
            <a:r>
              <a:rPr lang="en-US" dirty="0"/>
              <a:t> </a:t>
            </a:r>
            <a:r>
              <a:rPr lang="he-IL" dirty="0"/>
              <a:t>ברזולוציה שמאפשרת קריאות של הטקסטים, המידות והמפלסים.</a:t>
            </a:r>
            <a:endParaRPr lang="en-US" dirty="0"/>
          </a:p>
          <a:p>
            <a:pPr marL="300038" indent="-300038" algn="r" rtl="1">
              <a:buFont typeface="Wingdings" panose="05000000000000000000" pitchFamily="2" charset="2"/>
              <a:buChar char="§"/>
            </a:pPr>
            <a:r>
              <a:rPr lang="he-IL" dirty="0"/>
              <a:t>יש לצרף מודל תלת מימדי בפורמט קריא הכולל את המרחב הציבורי הסמוך וכל הבנוי מעל הקרקע. המודל צריך לכלול פירוט ויזואלי של החומריות הרצויה עפ"י הנחיות העלאה </a:t>
            </a:r>
            <a:r>
              <a:rPr lang="he-IL" dirty="0" err="1"/>
              <a:t>לסימפלקס</a:t>
            </a:r>
            <a:r>
              <a:rPr lang="he-IL" dirty="0"/>
              <a:t>.</a:t>
            </a:r>
            <a:endParaRPr lang="en-US" dirty="0"/>
          </a:p>
          <a:p>
            <a:pPr marL="300038" indent="-300038" algn="r" rtl="1">
              <a:buFont typeface="Wingdings" panose="05000000000000000000" pitchFamily="2" charset="2"/>
              <a:buChar char="§"/>
            </a:pPr>
            <a:r>
              <a:rPr lang="he-IL" dirty="0"/>
              <a:t>שטחים מבונים לצרכי ציבור שאינם במבנה ייעודי יהיו נקיים מאלמנטים קונסטרוקטיביים ככל האפשר ויאפשרו גמישות בתכנון הפנים.</a:t>
            </a:r>
          </a:p>
          <a:p>
            <a:pPr marL="300038" indent="-300038" algn="r" rtl="1">
              <a:buFont typeface="Wingdings" panose="05000000000000000000" pitchFamily="2" charset="2"/>
              <a:buChar char="§"/>
            </a:pPr>
            <a:r>
              <a:rPr lang="he-IL" dirty="0"/>
              <a:t>שטחי השירות עבור הפרוגרמה הציבורית יהיו בקרבת השטחים העיקריים. </a:t>
            </a:r>
            <a:endParaRPr lang="he-IL" dirty="0">
              <a:solidFill>
                <a:srgbClr val="FF0000"/>
              </a:solidFill>
            </a:endParaRPr>
          </a:p>
        </p:txBody>
      </p:sp>
      <p:sp>
        <p:nvSpPr>
          <p:cNvPr id="8" name="תיבת טקסט 7">
            <a:extLst>
              <a:ext uri="{FF2B5EF4-FFF2-40B4-BE49-F238E27FC236}">
                <a16:creationId xmlns:a16="http://schemas.microsoft.com/office/drawing/2014/main" id="{CE084777-8061-EE57-2038-48F278EC3328}"/>
              </a:ext>
            </a:extLst>
          </p:cNvPr>
          <p:cNvSpPr txBox="1"/>
          <p:nvPr/>
        </p:nvSpPr>
        <p:spPr>
          <a:xfrm>
            <a:off x="10826180" y="517682"/>
            <a:ext cx="1644342" cy="43441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he-IL"/>
            </a:defPPr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algn="r"/>
            <a:r>
              <a:rPr lang="he-IL" sz="2223" b="1" dirty="0">
                <a:latin typeface="+mn-lt"/>
              </a:rPr>
              <a:t>הנחיות כלליות</a:t>
            </a:r>
          </a:p>
        </p:txBody>
      </p:sp>
    </p:spTree>
    <p:extLst>
      <p:ext uri="{BB962C8B-B14F-4D97-AF65-F5344CB8AC3E}">
        <p14:creationId xmlns:p14="http://schemas.microsoft.com/office/powerpoint/2010/main" val="19153470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מלבן 5">
            <a:extLst>
              <a:ext uri="{FF2B5EF4-FFF2-40B4-BE49-F238E27FC236}">
                <a16:creationId xmlns:a16="http://schemas.microsoft.com/office/drawing/2014/main" id="{ABDE8331-150C-A7D9-6946-55FC40BD9BA3}"/>
              </a:ext>
            </a:extLst>
          </p:cNvPr>
          <p:cNvSpPr/>
          <p:nvPr/>
        </p:nvSpPr>
        <p:spPr>
          <a:xfrm>
            <a:off x="173421" y="154503"/>
            <a:ext cx="12353859" cy="79150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2223"/>
          </a:p>
        </p:txBody>
      </p:sp>
      <p:sp>
        <p:nvSpPr>
          <p:cNvPr id="7" name="תיבת טקסט 6">
            <a:extLst>
              <a:ext uri="{FF2B5EF4-FFF2-40B4-BE49-F238E27FC236}">
                <a16:creationId xmlns:a16="http://schemas.microsoft.com/office/drawing/2014/main" id="{2B936C84-0C1C-B0F1-378A-E205F8787792}"/>
              </a:ext>
            </a:extLst>
          </p:cNvPr>
          <p:cNvSpPr txBox="1"/>
          <p:nvPr/>
        </p:nvSpPr>
        <p:spPr>
          <a:xfrm>
            <a:off x="972273" y="504503"/>
            <a:ext cx="11423365" cy="43441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en-US"/>
            </a:defPPr>
            <a:lvl1pPr algn="r">
              <a:defRPr sz="2223" b="1">
                <a:cs typeface="Calibri Light" panose="020F0302020204030204" pitchFamily="34" charset="0"/>
              </a:defRPr>
            </a:lvl1pPr>
          </a:lstStyle>
          <a:p>
            <a:r>
              <a:rPr lang="he-IL" dirty="0"/>
              <a:t>4. מסמכי עיצוב – תוכנית גגות </a:t>
            </a:r>
            <a:r>
              <a:rPr lang="he-IL" sz="1600" b="0" dirty="0">
                <a:latin typeface="NarkisBlockMF-Regular"/>
              </a:rPr>
              <a:t>להראות ברמת פירוט של קנ"מ 1:200/1:250 </a:t>
            </a:r>
            <a:endParaRPr lang="he-IL" dirty="0"/>
          </a:p>
        </p:txBody>
      </p:sp>
      <p:sp>
        <p:nvSpPr>
          <p:cNvPr id="3" name="תיבת טקסט 2">
            <a:extLst>
              <a:ext uri="{FF2B5EF4-FFF2-40B4-BE49-F238E27FC236}">
                <a16:creationId xmlns:a16="http://schemas.microsoft.com/office/drawing/2014/main" id="{37CB61E3-6798-81B8-DB40-E5BE86FC3888}"/>
              </a:ext>
            </a:extLst>
          </p:cNvPr>
          <p:cNvSpPr txBox="1"/>
          <p:nvPr/>
        </p:nvSpPr>
        <p:spPr>
          <a:xfrm>
            <a:off x="2032000" y="1223835"/>
            <a:ext cx="10363638" cy="203132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he-IL"/>
            </a:defPPr>
            <a:lvl1pPr marL="285750" indent="-285750">
              <a:buFont typeface="Wingdings" panose="05000000000000000000" pitchFamily="2" charset="2"/>
              <a:buChar char="§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algn="r" rtl="1"/>
            <a:r>
              <a:rPr lang="he-IL" sz="1800" dirty="0">
                <a:latin typeface="NarkisBlockMF-Regular"/>
              </a:rPr>
              <a:t>לסמן את גבול המגרש/המתחם, את קווי הבניין, את המידות ביניהם. לסמן קו קומה עילי, קו קומת מרתף וקווים מרוסקים.</a:t>
            </a:r>
          </a:p>
          <a:p>
            <a:pPr algn="r" rtl="1"/>
            <a:r>
              <a:rPr lang="he-IL" sz="1800" dirty="0">
                <a:latin typeface="NarkisBlockMF-Regular"/>
              </a:rPr>
              <a:t>יש לכלול מידות פנים וחוץ.</a:t>
            </a:r>
          </a:p>
          <a:p>
            <a:pPr algn="r" rtl="1"/>
            <a:r>
              <a:rPr lang="he-IL" sz="1800" dirty="0">
                <a:latin typeface="NarkisBlockMF-Regular"/>
              </a:rPr>
              <a:t>לפרט גבהי מפלסים וגבהי מעקות.</a:t>
            </a:r>
          </a:p>
          <a:p>
            <a:pPr algn="r" rtl="1"/>
            <a:r>
              <a:rPr lang="he-IL" sz="1800" dirty="0">
                <a:latin typeface="NarkisBlockMF-Regular"/>
              </a:rPr>
              <a:t>לפרט את חומרי הגמר.</a:t>
            </a:r>
          </a:p>
          <a:p>
            <a:pPr algn="r" rtl="1"/>
            <a:r>
              <a:rPr lang="he-IL" sz="1800" dirty="0">
                <a:latin typeface="NarkisBlockMF-Regular"/>
              </a:rPr>
              <a:t>לפרט מיקום מערכות טכניות.</a:t>
            </a:r>
          </a:p>
          <a:p>
            <a:pPr algn="r" rtl="1"/>
            <a:r>
              <a:rPr lang="he-IL" sz="1800" b="0" i="0" u="none" strike="noStrike" baseline="0" dirty="0">
                <a:latin typeface="NarkisBlockMF-Regular"/>
              </a:rPr>
              <a:t>התייחסות לחזית חמישית</a:t>
            </a:r>
          </a:p>
          <a:p>
            <a:pPr algn="r" rtl="1"/>
            <a:endParaRPr lang="he-IL" sz="1800" b="0" i="0" u="none" strike="noStrike" baseline="0" dirty="0">
              <a:latin typeface="NarkisBlockMF-Regular"/>
            </a:endParaRPr>
          </a:p>
        </p:txBody>
      </p:sp>
    </p:spTree>
    <p:extLst>
      <p:ext uri="{BB962C8B-B14F-4D97-AF65-F5344CB8AC3E}">
        <p14:creationId xmlns:p14="http://schemas.microsoft.com/office/powerpoint/2010/main" val="34604296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מלבן 5">
            <a:extLst>
              <a:ext uri="{FF2B5EF4-FFF2-40B4-BE49-F238E27FC236}">
                <a16:creationId xmlns:a16="http://schemas.microsoft.com/office/drawing/2014/main" id="{ABDE8331-150C-A7D9-6946-55FC40BD9BA3}"/>
              </a:ext>
            </a:extLst>
          </p:cNvPr>
          <p:cNvSpPr/>
          <p:nvPr/>
        </p:nvSpPr>
        <p:spPr>
          <a:xfrm>
            <a:off x="173421" y="154503"/>
            <a:ext cx="12353859" cy="79150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2223"/>
          </a:p>
        </p:txBody>
      </p:sp>
      <p:sp>
        <p:nvSpPr>
          <p:cNvPr id="7" name="תיבת טקסט 6">
            <a:extLst>
              <a:ext uri="{FF2B5EF4-FFF2-40B4-BE49-F238E27FC236}">
                <a16:creationId xmlns:a16="http://schemas.microsoft.com/office/drawing/2014/main" id="{2B936C84-0C1C-B0F1-378A-E205F8787792}"/>
              </a:ext>
            </a:extLst>
          </p:cNvPr>
          <p:cNvSpPr txBox="1"/>
          <p:nvPr/>
        </p:nvSpPr>
        <p:spPr>
          <a:xfrm>
            <a:off x="972273" y="504503"/>
            <a:ext cx="11423365" cy="43441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en-US"/>
            </a:defPPr>
            <a:lvl1pPr algn="r">
              <a:defRPr sz="2223" b="1">
                <a:cs typeface="Calibri Light" panose="020F0302020204030204" pitchFamily="34" charset="0"/>
              </a:defRPr>
            </a:lvl1pPr>
          </a:lstStyle>
          <a:p>
            <a:r>
              <a:rPr lang="he-IL" dirty="0"/>
              <a:t>4. מסמכי עיצוב – חתכים </a:t>
            </a:r>
            <a:r>
              <a:rPr lang="he-IL" sz="1600" b="0" dirty="0">
                <a:latin typeface="NarkisBlockMF-Regular"/>
              </a:rPr>
              <a:t>להראות ברמת פירוט של קנ"מ 1:200/1:250</a:t>
            </a:r>
            <a:endParaRPr lang="he-IL" dirty="0"/>
          </a:p>
        </p:txBody>
      </p:sp>
      <p:sp>
        <p:nvSpPr>
          <p:cNvPr id="5" name="תיבת טקסט 4">
            <a:extLst>
              <a:ext uri="{FF2B5EF4-FFF2-40B4-BE49-F238E27FC236}">
                <a16:creationId xmlns:a16="http://schemas.microsoft.com/office/drawing/2014/main" id="{8CE7B290-75D4-C8D6-D2BE-7EE26E79349B}"/>
              </a:ext>
            </a:extLst>
          </p:cNvPr>
          <p:cNvSpPr txBox="1"/>
          <p:nvPr/>
        </p:nvSpPr>
        <p:spPr>
          <a:xfrm>
            <a:off x="972273" y="938917"/>
            <a:ext cx="1142336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en-US"/>
            </a:defPPr>
            <a:lvl1pPr algn="r">
              <a:defRPr sz="2000" b="1">
                <a:latin typeface="NarkisBlockMF-Regular"/>
                <a:cs typeface="Calibri Light" panose="020F0302020204030204" pitchFamily="34" charset="0"/>
              </a:defRPr>
            </a:lvl1pPr>
          </a:lstStyle>
          <a:p>
            <a:r>
              <a:rPr lang="he-IL" dirty="0"/>
              <a:t>להראות 2 חתכים (אם ישנו צורך נדרש להראות יותר), לפחות אחד לאורך ואחד לרוחב.</a:t>
            </a:r>
          </a:p>
        </p:txBody>
      </p:sp>
      <p:sp>
        <p:nvSpPr>
          <p:cNvPr id="10" name="תיבת טקסט 9">
            <a:extLst>
              <a:ext uri="{FF2B5EF4-FFF2-40B4-BE49-F238E27FC236}">
                <a16:creationId xmlns:a16="http://schemas.microsoft.com/office/drawing/2014/main" id="{02D2F677-4006-2BCD-B4BC-9F1DCD62DBF7}"/>
              </a:ext>
            </a:extLst>
          </p:cNvPr>
          <p:cNvSpPr txBox="1"/>
          <p:nvPr/>
        </p:nvSpPr>
        <p:spPr>
          <a:xfrm>
            <a:off x="2365828" y="1475470"/>
            <a:ext cx="10029809" cy="369331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he-IL"/>
            </a:defPPr>
            <a:lvl1pPr marL="285750" indent="-285750">
              <a:buFont typeface="Wingdings" panose="05000000000000000000" pitchFamily="2" charset="2"/>
              <a:buChar char="§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algn="r" rtl="1"/>
            <a:r>
              <a:rPr lang="he-IL" sz="1800" dirty="0">
                <a:latin typeface="NarkisBlockMF-Regular"/>
              </a:rPr>
              <a:t>החתכים יכללו את סביבת הפרויקט ואת ההקשר המרחבי הקיים והממשק עם הרחובות והבניינים הסמוכים, באם טרם תוכנן יש להראות חיבור לזכות דרך/חיבור לבניין שכן עפ"י נספח הבינוי.</a:t>
            </a:r>
          </a:p>
          <a:p>
            <a:pPr algn="r" rtl="1"/>
            <a:r>
              <a:rPr lang="he-IL" sz="1800" dirty="0">
                <a:latin typeface="NarkisBlockMF-Regular"/>
              </a:rPr>
              <a:t>יש להדגיש את השימושים הרלוונטיים ולכלול מקרא המפרט אותם בכל מפלסי התוכנית</a:t>
            </a:r>
            <a:endParaRPr lang="he-IL" sz="1800" b="1" dirty="0">
              <a:latin typeface="NarkisBlockMF-Regular"/>
            </a:endParaRPr>
          </a:p>
          <a:p>
            <a:pPr algn="r" rtl="1"/>
            <a:r>
              <a:rPr lang="he-IL" sz="1800" dirty="0">
                <a:latin typeface="NarkisBlockMF-Regular"/>
              </a:rPr>
              <a:t>לסמן את גבול המגרש וקו הבניין.</a:t>
            </a:r>
          </a:p>
          <a:p>
            <a:pPr algn="r" rtl="1"/>
            <a:r>
              <a:rPr lang="he-IL" sz="1800" dirty="0">
                <a:latin typeface="NarkisBlockMF-Regular"/>
              </a:rPr>
              <a:t>לפרט את מפלסי הקומות, מפלסי קומת הקרקע, מידות אנכיות, עצים, סימון ברור לבתי גידול או מילוי אדמת גן, מערכות טכניות, לסמן גובה אבסולוטי של המבנה מפני הים.</a:t>
            </a:r>
          </a:p>
          <a:p>
            <a:pPr algn="r" rtl="1"/>
            <a:r>
              <a:rPr lang="he-IL" sz="1800" dirty="0">
                <a:latin typeface="NarkisBlockMF-Regular"/>
              </a:rPr>
              <a:t>לסמן גדרות, קירות פיתוח, שערים, גגונים, פרגולות וקולונדות כולל פירוט המפלסים.</a:t>
            </a:r>
          </a:p>
          <a:p>
            <a:pPr algn="r" rtl="1"/>
            <a:r>
              <a:rPr lang="he-IL" sz="1800" dirty="0">
                <a:latin typeface="NarkisBlockMF-Regular"/>
              </a:rPr>
              <a:t>יש להציג מיקום עצים וסימון ברור לבתי גידול/מילוי אדמת גן בעומק 1.5 מ' לפחות.</a:t>
            </a:r>
          </a:p>
          <a:p>
            <a:pPr algn="r" rtl="1"/>
            <a:endParaRPr lang="he-IL" sz="1800" dirty="0">
              <a:latin typeface="NarkisBlockMF-Regular"/>
            </a:endParaRPr>
          </a:p>
          <a:p>
            <a:pPr algn="r" rtl="1"/>
            <a:endParaRPr lang="he-IL" sz="1800" dirty="0">
              <a:latin typeface="NarkisBlockMF-Regular"/>
            </a:endParaRPr>
          </a:p>
          <a:p>
            <a:pPr algn="r" rtl="1"/>
            <a:r>
              <a:rPr lang="he-IL" sz="1800" dirty="0">
                <a:latin typeface="NarkisBlockMF-Regular"/>
              </a:rPr>
              <a:t>עבור מבני ציבור - יש להראות חתך מקומי הכולל את מרפסת/חצר הפעילות.</a:t>
            </a:r>
          </a:p>
          <a:p>
            <a:pPr algn="r" rtl="1"/>
            <a:endParaRPr lang="he-IL" sz="1800" dirty="0">
              <a:latin typeface="NarkisBlockMF-Regular"/>
            </a:endParaRPr>
          </a:p>
          <a:p>
            <a:pPr algn="r" rtl="1"/>
            <a:endParaRPr lang="he-IL" sz="1800" dirty="0">
              <a:latin typeface="NarkisBlockMF-Regular"/>
            </a:endParaRPr>
          </a:p>
        </p:txBody>
      </p:sp>
    </p:spTree>
    <p:extLst>
      <p:ext uri="{BB962C8B-B14F-4D97-AF65-F5344CB8AC3E}">
        <p14:creationId xmlns:p14="http://schemas.microsoft.com/office/powerpoint/2010/main" val="210800201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מלבן 5">
            <a:extLst>
              <a:ext uri="{FF2B5EF4-FFF2-40B4-BE49-F238E27FC236}">
                <a16:creationId xmlns:a16="http://schemas.microsoft.com/office/drawing/2014/main" id="{ABDE8331-150C-A7D9-6946-55FC40BD9BA3}"/>
              </a:ext>
            </a:extLst>
          </p:cNvPr>
          <p:cNvSpPr/>
          <p:nvPr/>
        </p:nvSpPr>
        <p:spPr>
          <a:xfrm>
            <a:off x="173421" y="154503"/>
            <a:ext cx="12353859" cy="79150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2223"/>
          </a:p>
        </p:txBody>
      </p:sp>
      <p:sp>
        <p:nvSpPr>
          <p:cNvPr id="7" name="תיבת טקסט 6">
            <a:extLst>
              <a:ext uri="{FF2B5EF4-FFF2-40B4-BE49-F238E27FC236}">
                <a16:creationId xmlns:a16="http://schemas.microsoft.com/office/drawing/2014/main" id="{2B936C84-0C1C-B0F1-378A-E205F8787792}"/>
              </a:ext>
            </a:extLst>
          </p:cNvPr>
          <p:cNvSpPr txBox="1"/>
          <p:nvPr/>
        </p:nvSpPr>
        <p:spPr>
          <a:xfrm>
            <a:off x="972273" y="504503"/>
            <a:ext cx="11423365" cy="43441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en-US"/>
            </a:defPPr>
            <a:lvl1pPr algn="r">
              <a:defRPr sz="2223" b="1">
                <a:cs typeface="Calibri Light" panose="020F0302020204030204" pitchFamily="34" charset="0"/>
              </a:defRPr>
            </a:lvl1pPr>
          </a:lstStyle>
          <a:p>
            <a:r>
              <a:rPr lang="he-IL" dirty="0"/>
              <a:t>4. מסמכי עיצוב – חזיתות המבנה מכל הרחובות הגובלים </a:t>
            </a:r>
            <a:r>
              <a:rPr lang="he-IL" sz="1600" b="0" dirty="0">
                <a:latin typeface="NarkisBlockMF-Regular"/>
              </a:rPr>
              <a:t>להראות ברמת פירוט של קנ"מ 1:200/1:250</a:t>
            </a:r>
            <a:endParaRPr lang="he-IL" dirty="0"/>
          </a:p>
        </p:txBody>
      </p:sp>
      <p:sp>
        <p:nvSpPr>
          <p:cNvPr id="3" name="תיבת טקסט 2">
            <a:extLst>
              <a:ext uri="{FF2B5EF4-FFF2-40B4-BE49-F238E27FC236}">
                <a16:creationId xmlns:a16="http://schemas.microsoft.com/office/drawing/2014/main" id="{9F7DBED1-74DD-BD8E-48C7-622784C217C0}"/>
              </a:ext>
            </a:extLst>
          </p:cNvPr>
          <p:cNvSpPr txBox="1"/>
          <p:nvPr/>
        </p:nvSpPr>
        <p:spPr>
          <a:xfrm>
            <a:off x="972273" y="938917"/>
            <a:ext cx="1142336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en-US"/>
            </a:defPPr>
            <a:lvl1pPr algn="r">
              <a:defRPr sz="2000" b="1">
                <a:latin typeface="NarkisBlockMF-Regular"/>
                <a:cs typeface="Calibri Light" panose="020F0302020204030204" pitchFamily="34" charset="0"/>
              </a:defRPr>
            </a:lvl1pPr>
          </a:lstStyle>
          <a:p>
            <a:r>
              <a:rPr lang="he-IL" dirty="0"/>
              <a:t>חזיתות הבינוי המוצע, כולל חזיתות פנימיות (במידה ויש)</a:t>
            </a:r>
          </a:p>
        </p:txBody>
      </p:sp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7391A587-3BE8-7EBF-FB37-4F4055A20B63}"/>
              </a:ext>
            </a:extLst>
          </p:cNvPr>
          <p:cNvSpPr txBox="1"/>
          <p:nvPr/>
        </p:nvSpPr>
        <p:spPr>
          <a:xfrm>
            <a:off x="2365828" y="1475470"/>
            <a:ext cx="10029809" cy="258532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he-IL"/>
            </a:defPPr>
            <a:lvl1pPr marL="285750" indent="-285750">
              <a:buFont typeface="Wingdings" panose="05000000000000000000" pitchFamily="2" charset="2"/>
              <a:buChar char="§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algn="r" rtl="1"/>
            <a:r>
              <a:rPr lang="he-IL" sz="1800" dirty="0">
                <a:latin typeface="NarkisBlockMF-Regular"/>
              </a:rPr>
              <a:t>לכלול את סביבת הפרויקט ואת ההקשר המרחבי הקיים והממשק עם הרחובות והבניינים הסמוכים, באם טרם תוכנן יש להראות חיבור לזכות דרך/חיבור לבניין שכן עפ"י נספח הבינוי.</a:t>
            </a:r>
          </a:p>
          <a:p>
            <a:pPr algn="r" rtl="1"/>
            <a:r>
              <a:rPr lang="he-IL" sz="1800" dirty="0">
                <a:latin typeface="NarkisBlockMF-Regular"/>
              </a:rPr>
              <a:t>לפרט את חומרי הגמר </a:t>
            </a:r>
            <a:r>
              <a:rPr lang="he-IL" sz="1800" dirty="0" err="1">
                <a:latin typeface="NarkisBlockMF-Regular"/>
              </a:rPr>
              <a:t>בהאץ</a:t>
            </a:r>
            <a:r>
              <a:rPr lang="he-IL" sz="1800" dirty="0">
                <a:latin typeface="NarkisBlockMF-Regular"/>
              </a:rPr>
              <a:t>' ובאופן מילולי.</a:t>
            </a:r>
          </a:p>
          <a:p>
            <a:pPr algn="r" rtl="1"/>
            <a:r>
              <a:rPr lang="he-IL" sz="1800" dirty="0">
                <a:latin typeface="NarkisBlockMF-Regular"/>
              </a:rPr>
              <a:t>לפרט את מפלסי הקומות ואלמנטים בנויים ככל ויהיו.</a:t>
            </a:r>
          </a:p>
          <a:p>
            <a:pPr algn="r" rtl="1"/>
            <a:r>
              <a:rPr lang="he-IL" sz="1800" dirty="0">
                <a:latin typeface="NarkisBlockMF-Regular"/>
              </a:rPr>
              <a:t>גובה מקסימלי של הבינוי כולל גובה אבסולוטי מפני הים.</a:t>
            </a:r>
          </a:p>
          <a:p>
            <a:pPr algn="r" rtl="1"/>
            <a:r>
              <a:rPr lang="he-IL" sz="1800" dirty="0">
                <a:latin typeface="NarkisBlockMF-Regular"/>
              </a:rPr>
              <a:t>מידות אנכיות, סימון תאורה, עצים, מערכות טכניות, סימון של שילוט. </a:t>
            </a:r>
          </a:p>
          <a:p>
            <a:pPr algn="r" rtl="1"/>
            <a:r>
              <a:rPr lang="he-IL" sz="1800" dirty="0">
                <a:latin typeface="NarkisBlockMF-Regular"/>
              </a:rPr>
              <a:t>לסמן גדרות, קירות פיתוח, שערים, גגונים, פרגולות וקולונדות כולל פירוט המפלסים.</a:t>
            </a:r>
          </a:p>
          <a:p>
            <a:pPr algn="r" rtl="1"/>
            <a:endParaRPr lang="he-IL" sz="1800" dirty="0">
              <a:latin typeface="NarkisBlockMF-Regular"/>
            </a:endParaRPr>
          </a:p>
          <a:p>
            <a:pPr algn="r" rtl="1"/>
            <a:endParaRPr lang="he-IL" sz="1800" dirty="0">
              <a:latin typeface="NarkisBlockMF-Regular"/>
            </a:endParaRPr>
          </a:p>
        </p:txBody>
      </p:sp>
    </p:spTree>
    <p:extLst>
      <p:ext uri="{BB962C8B-B14F-4D97-AF65-F5344CB8AC3E}">
        <p14:creationId xmlns:p14="http://schemas.microsoft.com/office/powerpoint/2010/main" val="20606699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90FFD4-272C-9E89-D585-E1E8FC6E72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מלבן 5">
            <a:extLst>
              <a:ext uri="{FF2B5EF4-FFF2-40B4-BE49-F238E27FC236}">
                <a16:creationId xmlns:a16="http://schemas.microsoft.com/office/drawing/2014/main" id="{B785C91A-9A84-5863-F467-357A53FB9938}"/>
              </a:ext>
            </a:extLst>
          </p:cNvPr>
          <p:cNvSpPr/>
          <p:nvPr/>
        </p:nvSpPr>
        <p:spPr>
          <a:xfrm>
            <a:off x="173421" y="154503"/>
            <a:ext cx="12353859" cy="79150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2223"/>
          </a:p>
        </p:txBody>
      </p:sp>
      <p:sp>
        <p:nvSpPr>
          <p:cNvPr id="7" name="תיבת טקסט 6">
            <a:extLst>
              <a:ext uri="{FF2B5EF4-FFF2-40B4-BE49-F238E27FC236}">
                <a16:creationId xmlns:a16="http://schemas.microsoft.com/office/drawing/2014/main" id="{D3C9600F-E47C-8841-9CE8-AAE21E96EC0B}"/>
              </a:ext>
            </a:extLst>
          </p:cNvPr>
          <p:cNvSpPr txBox="1"/>
          <p:nvPr/>
        </p:nvSpPr>
        <p:spPr>
          <a:xfrm>
            <a:off x="972273" y="504503"/>
            <a:ext cx="11423365" cy="43441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en-US"/>
            </a:defPPr>
            <a:lvl1pPr algn="r">
              <a:defRPr sz="2223" b="1">
                <a:cs typeface="Calibri Light" panose="020F0302020204030204" pitchFamily="34" charset="0"/>
              </a:defRPr>
            </a:lvl1pPr>
          </a:lstStyle>
          <a:p>
            <a:pPr rtl="1"/>
            <a:r>
              <a:rPr lang="he-IL" dirty="0"/>
              <a:t>4. מסמכי עיצוב – חזיתות המבנה מכל הרחובות הגובלים 1:100</a:t>
            </a:r>
            <a:r>
              <a:rPr lang="en-US" dirty="0"/>
              <a:t> </a:t>
            </a:r>
            <a:r>
              <a:rPr lang="he-IL" dirty="0"/>
              <a:t>– </a:t>
            </a:r>
            <a:r>
              <a:rPr lang="he-IL" sz="2000" dirty="0"/>
              <a:t>של קומת הקרקע בלבד.</a:t>
            </a:r>
            <a:endParaRPr lang="he-IL" dirty="0"/>
          </a:p>
        </p:txBody>
      </p:sp>
      <p:sp>
        <p:nvSpPr>
          <p:cNvPr id="3" name="תיבת טקסט 2">
            <a:extLst>
              <a:ext uri="{FF2B5EF4-FFF2-40B4-BE49-F238E27FC236}">
                <a16:creationId xmlns:a16="http://schemas.microsoft.com/office/drawing/2014/main" id="{16C5EF99-FDF9-90FD-7B4E-F98BA00AB826}"/>
              </a:ext>
            </a:extLst>
          </p:cNvPr>
          <p:cNvSpPr txBox="1"/>
          <p:nvPr/>
        </p:nvSpPr>
        <p:spPr>
          <a:xfrm>
            <a:off x="2365828" y="1475470"/>
            <a:ext cx="10029809" cy="34163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he-IL"/>
            </a:defPPr>
            <a:lvl1pPr marL="285750" indent="-285750">
              <a:buFont typeface="Wingdings" panose="05000000000000000000" pitchFamily="2" charset="2"/>
              <a:buChar char="§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algn="r" rtl="1"/>
            <a:r>
              <a:rPr lang="he-IL" sz="1800" dirty="0">
                <a:latin typeface="NarkisBlockMF-Regular"/>
              </a:rPr>
              <a:t>לכלול את סביבת הפרויקט ואת ההקשר המרחבי הקיים והממשק עם הרחובות והבניינים הסמוכים, באם טרם תוכנן יש להראות חיבור לזכות דרך/חיבור לבניין שכן עפ"י נספח הבינוי.</a:t>
            </a:r>
          </a:p>
          <a:p>
            <a:pPr algn="r" rtl="1"/>
            <a:r>
              <a:rPr lang="he-IL" sz="1800" dirty="0">
                <a:latin typeface="NarkisBlockMF-Regular"/>
              </a:rPr>
              <a:t>לפרט את חומרי הגמר </a:t>
            </a:r>
            <a:r>
              <a:rPr lang="he-IL" sz="1800" dirty="0" err="1">
                <a:latin typeface="NarkisBlockMF-Regular"/>
              </a:rPr>
              <a:t>בהאץ</a:t>
            </a:r>
            <a:r>
              <a:rPr lang="he-IL" sz="1800" dirty="0">
                <a:latin typeface="NarkisBlockMF-Regular"/>
              </a:rPr>
              <a:t>' ובאופן מילולי.</a:t>
            </a:r>
          </a:p>
          <a:p>
            <a:pPr algn="r" rtl="1"/>
            <a:r>
              <a:rPr lang="he-IL" sz="1800" dirty="0">
                <a:latin typeface="NarkisBlockMF-Regular"/>
              </a:rPr>
              <a:t>לפרט את מפלסי הקומות ואלמנטים בנויים ככל ויהיו.</a:t>
            </a:r>
          </a:p>
          <a:p>
            <a:pPr algn="r" rtl="1"/>
            <a:r>
              <a:rPr lang="he-IL" sz="1800" dirty="0">
                <a:latin typeface="NarkisBlockMF-Regular"/>
              </a:rPr>
              <a:t>מידות אנכיות, סימון תאורה, עצים, מערכות טכניות, סימון של שילוט. </a:t>
            </a:r>
          </a:p>
          <a:p>
            <a:pPr algn="r" rtl="1"/>
            <a:r>
              <a:rPr lang="he-IL" sz="1800" dirty="0">
                <a:latin typeface="NarkisBlockMF-Regular"/>
              </a:rPr>
              <a:t>לסמן גדרות, קירות פיתוח, שערים, גגונים, פרגולות וקולונדות כולל פירוט המפלסים.</a:t>
            </a:r>
          </a:p>
          <a:p>
            <a:pPr algn="r" rtl="1"/>
            <a:r>
              <a:rPr lang="he-IL" sz="1800" dirty="0">
                <a:latin typeface="NarkisBlockMF-Regular"/>
              </a:rPr>
              <a:t>סימון דלתות וחלונות מילוט.</a:t>
            </a:r>
          </a:p>
          <a:p>
            <a:pPr algn="r" rtl="1"/>
            <a:r>
              <a:rPr lang="he-IL" sz="1800" dirty="0">
                <a:latin typeface="NarkisBlockMF-Regular"/>
              </a:rPr>
              <a:t>פריסות ואופן סידור חומרי הגמר, פירוט החזיתות וחומרי הגמר עבור פתחי המערכות.</a:t>
            </a:r>
          </a:p>
          <a:p>
            <a:pPr algn="r" rtl="1"/>
            <a:r>
              <a:rPr lang="he-IL" sz="1800" dirty="0">
                <a:latin typeface="NarkisBlockMF-Regular"/>
              </a:rPr>
              <a:t>יש להציג מערכות טכניות כמו גרילים, דלתות רפפה, תריסים, ברזי הסנקה, גמל מים </a:t>
            </a:r>
            <a:r>
              <a:rPr lang="he-IL" sz="1800" dirty="0" err="1">
                <a:latin typeface="NarkisBlockMF-Regular"/>
              </a:rPr>
              <a:t>וכ'ו</a:t>
            </a:r>
            <a:r>
              <a:rPr lang="he-IL" sz="1800" dirty="0">
                <a:latin typeface="NarkisBlockMF-Regular"/>
              </a:rPr>
              <a:t>.</a:t>
            </a:r>
          </a:p>
          <a:p>
            <a:pPr algn="r" rtl="1"/>
            <a:endParaRPr lang="he-IL" sz="1800" dirty="0">
              <a:latin typeface="NarkisBlockMF-Regular"/>
            </a:endParaRPr>
          </a:p>
          <a:p>
            <a:pPr algn="r" rtl="1"/>
            <a:endParaRPr lang="he-IL" sz="1800" dirty="0">
              <a:latin typeface="NarkisBlockMF-Regular"/>
            </a:endParaRPr>
          </a:p>
          <a:p>
            <a:pPr algn="r" rtl="1"/>
            <a:endParaRPr lang="he-IL" sz="1800" dirty="0">
              <a:latin typeface="NarkisBlockMF-Regular"/>
            </a:endParaRPr>
          </a:p>
        </p:txBody>
      </p:sp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F26041FF-F53B-55C4-8032-A1C2420CD6B2}"/>
              </a:ext>
            </a:extLst>
          </p:cNvPr>
          <p:cNvSpPr txBox="1"/>
          <p:nvPr/>
        </p:nvSpPr>
        <p:spPr>
          <a:xfrm>
            <a:off x="972273" y="938917"/>
            <a:ext cx="1142336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en-US"/>
            </a:defPPr>
            <a:lvl1pPr algn="r">
              <a:defRPr sz="2000" b="1">
                <a:latin typeface="NarkisBlockMF-Regular"/>
                <a:cs typeface="Calibri Light" panose="020F0302020204030204" pitchFamily="34" charset="0"/>
              </a:defRPr>
            </a:lvl1pPr>
          </a:lstStyle>
          <a:p>
            <a:r>
              <a:rPr lang="he-IL" dirty="0"/>
              <a:t>חזיתות הבינוי המוצע, כולל חזיתות פנימיות (במידה ויש)</a:t>
            </a:r>
          </a:p>
        </p:txBody>
      </p:sp>
    </p:spTree>
    <p:extLst>
      <p:ext uri="{BB962C8B-B14F-4D97-AF65-F5344CB8AC3E}">
        <p14:creationId xmlns:p14="http://schemas.microsoft.com/office/powerpoint/2010/main" val="375809316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1DD0287B-1CE4-0A9F-10F4-C27533F4E4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מלבן 5">
            <a:extLst>
              <a:ext uri="{FF2B5EF4-FFF2-40B4-BE49-F238E27FC236}">
                <a16:creationId xmlns:a16="http://schemas.microsoft.com/office/drawing/2014/main" id="{B2228E20-EBD4-6926-858B-1FC7E8E6C0DB}"/>
              </a:ext>
            </a:extLst>
          </p:cNvPr>
          <p:cNvSpPr/>
          <p:nvPr/>
        </p:nvSpPr>
        <p:spPr>
          <a:xfrm>
            <a:off x="173421" y="154503"/>
            <a:ext cx="12353859" cy="79150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2223"/>
          </a:p>
        </p:txBody>
      </p:sp>
      <p:sp>
        <p:nvSpPr>
          <p:cNvPr id="7" name="תיבת טקסט 6">
            <a:extLst>
              <a:ext uri="{FF2B5EF4-FFF2-40B4-BE49-F238E27FC236}">
                <a16:creationId xmlns:a16="http://schemas.microsoft.com/office/drawing/2014/main" id="{D1ECAAAE-5F09-662B-748D-5E870FF83F38}"/>
              </a:ext>
            </a:extLst>
          </p:cNvPr>
          <p:cNvSpPr txBox="1"/>
          <p:nvPr/>
        </p:nvSpPr>
        <p:spPr>
          <a:xfrm>
            <a:off x="972273" y="504503"/>
            <a:ext cx="11423365" cy="43441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en-US"/>
            </a:defPPr>
            <a:lvl1pPr algn="r">
              <a:defRPr sz="2223" b="1">
                <a:cs typeface="Calibri Light" panose="020F0302020204030204" pitchFamily="34" charset="0"/>
              </a:defRPr>
            </a:lvl1pPr>
          </a:lstStyle>
          <a:p>
            <a:r>
              <a:rPr lang="he-IL" dirty="0"/>
              <a:t>4. מסמכי עיצוב – רשימת חומרי גמר</a:t>
            </a:r>
          </a:p>
        </p:txBody>
      </p:sp>
      <p:graphicFrame>
        <p:nvGraphicFramePr>
          <p:cNvPr id="5" name="טבלה 3">
            <a:extLst>
              <a:ext uri="{FF2B5EF4-FFF2-40B4-BE49-F238E27FC236}">
                <a16:creationId xmlns:a16="http://schemas.microsoft.com/office/drawing/2014/main" id="{4F0A95B9-0DF1-F20E-3A07-8557A1E451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6155213"/>
              </p:ext>
            </p:extLst>
          </p:nvPr>
        </p:nvGraphicFramePr>
        <p:xfrm>
          <a:off x="2974546" y="2721081"/>
          <a:ext cx="6852507" cy="2781920"/>
        </p:xfrm>
        <a:graphic>
          <a:graphicData uri="http://schemas.openxmlformats.org/drawingml/2006/table">
            <a:tbl>
              <a:tblPr rtl="1" firstRow="1" bandRow="1">
                <a:tableStyleId>{9D7B26C5-4107-4FEC-AEDC-1716B250A1EF}</a:tableStyleId>
              </a:tblPr>
              <a:tblGrid>
                <a:gridCol w="2284169">
                  <a:extLst>
                    <a:ext uri="{9D8B030D-6E8A-4147-A177-3AD203B41FA5}">
                      <a16:colId xmlns:a16="http://schemas.microsoft.com/office/drawing/2014/main" val="1613347259"/>
                    </a:ext>
                  </a:extLst>
                </a:gridCol>
                <a:gridCol w="2284169">
                  <a:extLst>
                    <a:ext uri="{9D8B030D-6E8A-4147-A177-3AD203B41FA5}">
                      <a16:colId xmlns:a16="http://schemas.microsoft.com/office/drawing/2014/main" val="1530092504"/>
                    </a:ext>
                  </a:extLst>
                </a:gridCol>
                <a:gridCol w="2284169">
                  <a:extLst>
                    <a:ext uri="{9D8B030D-6E8A-4147-A177-3AD203B41FA5}">
                      <a16:colId xmlns:a16="http://schemas.microsoft.com/office/drawing/2014/main" val="2715779302"/>
                    </a:ext>
                  </a:extLst>
                </a:gridCol>
              </a:tblGrid>
              <a:tr h="297758">
                <a:tc>
                  <a:txBody>
                    <a:bodyPr/>
                    <a:lstStyle/>
                    <a:p>
                      <a:pPr marL="0" indent="0" algn="ctr" defTabSz="457200" rtl="1" eaLnBrk="1" latinLnBrk="0" hangingPunct="1">
                        <a:buFont typeface="Wingdings" panose="05000000000000000000" pitchFamily="2" charset="2"/>
                        <a:buNone/>
                      </a:pPr>
                      <a:r>
                        <a:rPr lang="he-IL" sz="1600" b="0" i="0" u="none" strike="noStrike" kern="1200" baseline="0" dirty="0">
                          <a:solidFill>
                            <a:schemeClr val="tx1"/>
                          </a:solidFill>
                          <a:latin typeface="NarkisBlockMF-Regular"/>
                          <a:ea typeface="+mn-ea"/>
                          <a:cs typeface="Calibri Light" panose="020F0302020204030204" pitchFamily="34" charset="0"/>
                        </a:rPr>
                        <a:t>סוג חומר הגמר – חזיתות המבנה</a:t>
                      </a:r>
                    </a:p>
                  </a:txBody>
                  <a:tcPr marL="73420" marR="73420" marT="36710" marB="36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ctr" defTabSz="457200" rtl="1" eaLnBrk="1" latinLnBrk="0" hangingPunct="1">
                        <a:buFont typeface="Wingdings" panose="05000000000000000000" pitchFamily="2" charset="2"/>
                        <a:buNone/>
                      </a:pPr>
                      <a:r>
                        <a:rPr lang="he-IL" sz="1600" b="0" i="0" u="none" strike="noStrike" kern="1200" baseline="0" dirty="0">
                          <a:solidFill>
                            <a:schemeClr val="tx1"/>
                          </a:solidFill>
                          <a:latin typeface="NarkisBlockMF-Regular"/>
                          <a:ea typeface="+mn-ea"/>
                          <a:cs typeface="Calibri Light" panose="020F0302020204030204" pitchFamily="34" charset="0"/>
                        </a:rPr>
                        <a:t>פירוט המאפיינים</a:t>
                      </a:r>
                    </a:p>
                  </a:txBody>
                  <a:tcPr marL="73420" marR="73420" marT="36710" marB="36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ctr" defTabSz="457200" rtl="1" eaLnBrk="1" latinLnBrk="0" hangingPunct="1">
                        <a:buFont typeface="Wingdings" panose="05000000000000000000" pitchFamily="2" charset="2"/>
                        <a:buNone/>
                      </a:pPr>
                      <a:r>
                        <a:rPr lang="he-IL" sz="1600" b="0" i="0" u="none" strike="noStrike" kern="1200" baseline="0" dirty="0">
                          <a:solidFill>
                            <a:schemeClr val="tx1"/>
                          </a:solidFill>
                          <a:latin typeface="NarkisBlockMF-Regular"/>
                          <a:ea typeface="+mn-ea"/>
                          <a:cs typeface="Calibri Light" panose="020F0302020204030204" pitchFamily="34" charset="0"/>
                        </a:rPr>
                        <a:t>אופן הסימון התוכנית</a:t>
                      </a:r>
                    </a:p>
                  </a:txBody>
                  <a:tcPr marL="73420" marR="73420" marT="36710" marB="36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50772055"/>
                  </a:ext>
                </a:extLst>
              </a:tr>
              <a:tr h="297758">
                <a:tc>
                  <a:txBody>
                    <a:bodyPr/>
                    <a:lstStyle/>
                    <a:p>
                      <a:pPr marL="0" indent="0" algn="ctr" defTabSz="457200" rtl="1" eaLnBrk="1" latinLnBrk="0" hangingPunct="1">
                        <a:buFont typeface="Wingdings" panose="05000000000000000000" pitchFamily="2" charset="2"/>
                        <a:buNone/>
                      </a:pPr>
                      <a:r>
                        <a:rPr lang="he-IL" sz="1600" b="0" i="0" u="none" strike="noStrike" kern="1200" baseline="0" dirty="0">
                          <a:solidFill>
                            <a:schemeClr val="tx1"/>
                          </a:solidFill>
                          <a:latin typeface="NarkisBlockMF-Regular"/>
                          <a:ea typeface="+mn-ea"/>
                          <a:cs typeface="Calibri Light" panose="020F0302020204030204" pitchFamily="34" charset="0"/>
                        </a:rPr>
                        <a:t>1</a:t>
                      </a:r>
                    </a:p>
                  </a:txBody>
                  <a:tcPr marL="73420" marR="73420" marT="36710" marB="36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ctr" defTabSz="457200" rtl="1" eaLnBrk="1" latinLnBrk="0" hangingPunct="1">
                        <a:buFont typeface="Wingdings" panose="05000000000000000000" pitchFamily="2" charset="2"/>
                        <a:buNone/>
                      </a:pPr>
                      <a:endParaRPr lang="he-IL" sz="1600" b="0" i="0" u="none" strike="noStrike" kern="1200" baseline="0" dirty="0">
                        <a:solidFill>
                          <a:schemeClr val="tx1"/>
                        </a:solidFill>
                        <a:latin typeface="NarkisBlockMF-Regular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 marL="73420" marR="73420" marT="36710" marB="36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ctr" defTabSz="457200" rtl="1" eaLnBrk="1" latinLnBrk="0" hangingPunct="1">
                        <a:buFont typeface="Wingdings" panose="05000000000000000000" pitchFamily="2" charset="2"/>
                        <a:buNone/>
                      </a:pPr>
                      <a:endParaRPr lang="he-IL" sz="1600" b="0" i="0" u="none" strike="noStrike" kern="1200" baseline="0" dirty="0">
                        <a:solidFill>
                          <a:schemeClr val="tx1"/>
                        </a:solidFill>
                        <a:latin typeface="NarkisBlockMF-Regular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 marL="73420" marR="73420" marT="36710" marB="36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06702529"/>
                  </a:ext>
                </a:extLst>
              </a:tr>
              <a:tr h="297758">
                <a:tc>
                  <a:txBody>
                    <a:bodyPr/>
                    <a:lstStyle/>
                    <a:p>
                      <a:pPr marL="0" indent="0" algn="ctr" defTabSz="457200" rtl="1" eaLnBrk="1" latinLnBrk="0" hangingPunct="1">
                        <a:buFont typeface="Wingdings" panose="05000000000000000000" pitchFamily="2" charset="2"/>
                        <a:buNone/>
                      </a:pPr>
                      <a:r>
                        <a:rPr lang="he-IL" sz="1600" b="0" i="0" u="none" strike="noStrike" kern="1200" baseline="0" dirty="0">
                          <a:solidFill>
                            <a:schemeClr val="tx1"/>
                          </a:solidFill>
                          <a:latin typeface="NarkisBlockMF-Regular"/>
                          <a:ea typeface="+mn-ea"/>
                          <a:cs typeface="Calibri Light" panose="020F0302020204030204" pitchFamily="34" charset="0"/>
                        </a:rPr>
                        <a:t>2</a:t>
                      </a:r>
                    </a:p>
                  </a:txBody>
                  <a:tcPr marL="73420" marR="73420" marT="36710" marB="36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ctr" defTabSz="457200" rtl="1" eaLnBrk="1" latinLnBrk="0" hangingPunct="1">
                        <a:buFont typeface="Wingdings" panose="05000000000000000000" pitchFamily="2" charset="2"/>
                        <a:buNone/>
                      </a:pPr>
                      <a:endParaRPr lang="he-IL" sz="1600" b="0" i="0" u="none" strike="noStrike" kern="1200" baseline="0">
                        <a:solidFill>
                          <a:schemeClr val="tx1"/>
                        </a:solidFill>
                        <a:latin typeface="NarkisBlockMF-Regular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 marL="73420" marR="73420" marT="36710" marB="36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ctr" defTabSz="457200" rtl="1" eaLnBrk="1" latinLnBrk="0" hangingPunct="1">
                        <a:buFont typeface="Wingdings" panose="05000000000000000000" pitchFamily="2" charset="2"/>
                        <a:buNone/>
                      </a:pPr>
                      <a:endParaRPr lang="he-IL" sz="1600" b="0" i="0" u="none" strike="noStrike" kern="1200" baseline="0">
                        <a:solidFill>
                          <a:schemeClr val="tx1"/>
                        </a:solidFill>
                        <a:latin typeface="NarkisBlockMF-Regular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 marL="73420" marR="73420" marT="36710" marB="36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1252721"/>
                  </a:ext>
                </a:extLst>
              </a:tr>
              <a:tr h="297758">
                <a:tc>
                  <a:txBody>
                    <a:bodyPr/>
                    <a:lstStyle/>
                    <a:p>
                      <a:pPr marL="0" indent="0" algn="ctr" defTabSz="457200" rtl="1" eaLnBrk="1" latinLnBrk="0" hangingPunct="1">
                        <a:buFont typeface="Wingdings" panose="05000000000000000000" pitchFamily="2" charset="2"/>
                        <a:buNone/>
                      </a:pPr>
                      <a:r>
                        <a:rPr lang="he-IL" sz="1600" b="0" i="0" u="none" strike="noStrike" kern="1200" baseline="0" dirty="0">
                          <a:solidFill>
                            <a:schemeClr val="tx1"/>
                          </a:solidFill>
                          <a:latin typeface="NarkisBlockMF-Regular"/>
                          <a:ea typeface="+mn-ea"/>
                          <a:cs typeface="Calibri Light" panose="020F0302020204030204" pitchFamily="34" charset="0"/>
                        </a:rPr>
                        <a:t>3</a:t>
                      </a:r>
                    </a:p>
                  </a:txBody>
                  <a:tcPr marL="73420" marR="73420" marT="36710" marB="36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ctr" defTabSz="457200" rtl="1" eaLnBrk="1" latinLnBrk="0" hangingPunct="1">
                        <a:buFont typeface="Wingdings" panose="05000000000000000000" pitchFamily="2" charset="2"/>
                        <a:buNone/>
                      </a:pPr>
                      <a:endParaRPr lang="he-IL" sz="1600" b="0" i="0" u="none" strike="noStrike" kern="1200" baseline="0">
                        <a:solidFill>
                          <a:schemeClr val="tx1"/>
                        </a:solidFill>
                        <a:latin typeface="NarkisBlockMF-Regular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 marL="73420" marR="73420" marT="36710" marB="36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ctr" defTabSz="457200" rtl="1" eaLnBrk="1" latinLnBrk="0" hangingPunct="1">
                        <a:buFont typeface="Wingdings" panose="05000000000000000000" pitchFamily="2" charset="2"/>
                        <a:buNone/>
                      </a:pPr>
                      <a:endParaRPr lang="he-IL" sz="1600" b="0" i="0" u="none" strike="noStrike" kern="1200" baseline="0">
                        <a:solidFill>
                          <a:schemeClr val="tx1"/>
                        </a:solidFill>
                        <a:latin typeface="NarkisBlockMF-Regular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 marL="73420" marR="73420" marT="36710" marB="36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31374719"/>
                  </a:ext>
                </a:extLst>
              </a:tr>
              <a:tr h="297758">
                <a:tc>
                  <a:txBody>
                    <a:bodyPr/>
                    <a:lstStyle/>
                    <a:p>
                      <a:pPr marL="0" indent="0" algn="ctr" defTabSz="457200" rtl="1" eaLnBrk="1" latinLnBrk="0" hangingPunct="1">
                        <a:buFont typeface="Wingdings" panose="05000000000000000000" pitchFamily="2" charset="2"/>
                        <a:buNone/>
                      </a:pPr>
                      <a:r>
                        <a:rPr lang="he-IL" sz="1600" b="0" i="0" u="none" strike="noStrike" kern="1200" baseline="0" dirty="0">
                          <a:solidFill>
                            <a:schemeClr val="tx1"/>
                          </a:solidFill>
                          <a:latin typeface="NarkisBlockMF-Regular"/>
                          <a:ea typeface="+mn-ea"/>
                          <a:cs typeface="Calibri Light" panose="020F0302020204030204" pitchFamily="34" charset="0"/>
                        </a:rPr>
                        <a:t>4</a:t>
                      </a:r>
                    </a:p>
                  </a:txBody>
                  <a:tcPr marL="73420" marR="73420" marT="36710" marB="36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ctr" defTabSz="457200" rtl="1" eaLnBrk="1" latinLnBrk="0" hangingPunct="1">
                        <a:buFont typeface="Wingdings" panose="05000000000000000000" pitchFamily="2" charset="2"/>
                        <a:buNone/>
                      </a:pPr>
                      <a:endParaRPr lang="he-IL" sz="1600" b="0" i="0" u="none" strike="noStrike" kern="1200" baseline="0">
                        <a:solidFill>
                          <a:schemeClr val="tx1"/>
                        </a:solidFill>
                        <a:latin typeface="NarkisBlockMF-Regular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 marL="73420" marR="73420" marT="36710" marB="36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ctr" defTabSz="457200" rtl="1" eaLnBrk="1" latinLnBrk="0" hangingPunct="1">
                        <a:buFont typeface="Wingdings" panose="05000000000000000000" pitchFamily="2" charset="2"/>
                        <a:buNone/>
                      </a:pPr>
                      <a:endParaRPr lang="he-IL" sz="1600" b="0" i="0" u="none" strike="noStrike" kern="1200" baseline="0">
                        <a:solidFill>
                          <a:schemeClr val="tx1"/>
                        </a:solidFill>
                        <a:latin typeface="NarkisBlockMF-Regular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 marL="73420" marR="73420" marT="36710" marB="36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18841689"/>
                  </a:ext>
                </a:extLst>
              </a:tr>
              <a:tr h="297758">
                <a:tc>
                  <a:txBody>
                    <a:bodyPr/>
                    <a:lstStyle/>
                    <a:p>
                      <a:pPr marL="0" indent="0" algn="ctr" defTabSz="457200" rtl="1" eaLnBrk="1" latinLnBrk="0" hangingPunct="1">
                        <a:buFont typeface="Wingdings" panose="05000000000000000000" pitchFamily="2" charset="2"/>
                        <a:buNone/>
                      </a:pPr>
                      <a:r>
                        <a:rPr lang="he-IL" sz="1600" b="0" i="0" u="none" strike="noStrike" kern="1200" baseline="0" dirty="0">
                          <a:solidFill>
                            <a:schemeClr val="tx1"/>
                          </a:solidFill>
                          <a:latin typeface="NarkisBlockMF-Regular"/>
                          <a:ea typeface="+mn-ea"/>
                          <a:cs typeface="Calibri Light" panose="020F0302020204030204" pitchFamily="34" charset="0"/>
                        </a:rPr>
                        <a:t>5</a:t>
                      </a:r>
                    </a:p>
                  </a:txBody>
                  <a:tcPr marL="73420" marR="73420" marT="36710" marB="36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ctr" defTabSz="457200" rtl="1" eaLnBrk="1" latinLnBrk="0" hangingPunct="1">
                        <a:buFont typeface="Wingdings" panose="05000000000000000000" pitchFamily="2" charset="2"/>
                        <a:buNone/>
                      </a:pPr>
                      <a:endParaRPr lang="he-IL" sz="1600" b="0" i="0" u="none" strike="noStrike" kern="1200" baseline="0" dirty="0">
                        <a:solidFill>
                          <a:schemeClr val="tx1"/>
                        </a:solidFill>
                        <a:latin typeface="NarkisBlockMF-Regular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 marL="73420" marR="73420" marT="36710" marB="36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ctr" defTabSz="457200" rtl="1" eaLnBrk="1" latinLnBrk="0" hangingPunct="1">
                        <a:buFont typeface="Wingdings" panose="05000000000000000000" pitchFamily="2" charset="2"/>
                        <a:buNone/>
                      </a:pPr>
                      <a:endParaRPr lang="he-IL" sz="1600" b="0" i="0" u="none" strike="noStrike" kern="1200" baseline="0" dirty="0">
                        <a:solidFill>
                          <a:schemeClr val="tx1"/>
                        </a:solidFill>
                        <a:latin typeface="NarkisBlockMF-Regular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 marL="73420" marR="73420" marT="36710" marB="36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22873057"/>
                  </a:ext>
                </a:extLst>
              </a:tr>
              <a:tr h="297758">
                <a:tc>
                  <a:txBody>
                    <a:bodyPr/>
                    <a:lstStyle/>
                    <a:p>
                      <a:pPr marL="0" indent="0" algn="ctr" defTabSz="457200" rtl="1" eaLnBrk="1" latinLnBrk="0" hangingPunct="1">
                        <a:buFont typeface="Wingdings" panose="05000000000000000000" pitchFamily="2" charset="2"/>
                        <a:buNone/>
                      </a:pPr>
                      <a:r>
                        <a:rPr lang="he-IL" sz="1600" b="0" i="0" u="none" strike="noStrike" kern="1200" baseline="0" dirty="0">
                          <a:solidFill>
                            <a:schemeClr val="tx1"/>
                          </a:solidFill>
                          <a:latin typeface="NarkisBlockMF-Regular"/>
                          <a:ea typeface="+mn-ea"/>
                          <a:cs typeface="Calibri Light" panose="020F0302020204030204" pitchFamily="34" charset="0"/>
                        </a:rPr>
                        <a:t>6</a:t>
                      </a:r>
                    </a:p>
                  </a:txBody>
                  <a:tcPr marL="73420" marR="73420" marT="36710" marB="36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ctr" defTabSz="457200" rtl="1" eaLnBrk="1" latinLnBrk="0" hangingPunct="1">
                        <a:buFont typeface="Wingdings" panose="05000000000000000000" pitchFamily="2" charset="2"/>
                        <a:buNone/>
                      </a:pPr>
                      <a:endParaRPr lang="he-IL" sz="1600" b="0" i="0" u="none" strike="noStrike" kern="1200" baseline="0" dirty="0">
                        <a:solidFill>
                          <a:schemeClr val="tx1"/>
                        </a:solidFill>
                        <a:latin typeface="NarkisBlockMF-Regular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 marL="73420" marR="73420" marT="36710" marB="36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ctr" defTabSz="457200" rtl="1" eaLnBrk="1" latinLnBrk="0" hangingPunct="1">
                        <a:buFont typeface="Wingdings" panose="05000000000000000000" pitchFamily="2" charset="2"/>
                        <a:buNone/>
                      </a:pPr>
                      <a:endParaRPr lang="he-IL" sz="1600" b="0" i="0" u="none" strike="noStrike" kern="1200" baseline="0" dirty="0">
                        <a:solidFill>
                          <a:schemeClr val="tx1"/>
                        </a:solidFill>
                        <a:latin typeface="NarkisBlockMF-Regular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 marL="73420" marR="73420" marT="36710" marB="36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79680411"/>
                  </a:ext>
                </a:extLst>
              </a:tr>
              <a:tr h="297758">
                <a:tc>
                  <a:txBody>
                    <a:bodyPr/>
                    <a:lstStyle/>
                    <a:p>
                      <a:pPr marL="0" indent="0" algn="ctr" defTabSz="457200" rtl="1" eaLnBrk="1" latinLnBrk="0" hangingPunct="1">
                        <a:buFont typeface="Wingdings" panose="05000000000000000000" pitchFamily="2" charset="2"/>
                        <a:buNone/>
                      </a:pPr>
                      <a:r>
                        <a:rPr lang="he-IL" sz="1600" b="0" i="0" u="none" strike="noStrike" kern="1200" baseline="0" dirty="0">
                          <a:solidFill>
                            <a:schemeClr val="tx1"/>
                          </a:solidFill>
                          <a:latin typeface="NarkisBlockMF-Regular"/>
                          <a:ea typeface="+mn-ea"/>
                          <a:cs typeface="Calibri Light" panose="020F0302020204030204" pitchFamily="34" charset="0"/>
                        </a:rPr>
                        <a:t>7</a:t>
                      </a:r>
                    </a:p>
                  </a:txBody>
                  <a:tcPr marL="73420" marR="73420" marT="36710" marB="36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ctr" defTabSz="457200" rtl="1" eaLnBrk="1" latinLnBrk="0" hangingPunct="1">
                        <a:buFont typeface="Wingdings" panose="05000000000000000000" pitchFamily="2" charset="2"/>
                        <a:buNone/>
                      </a:pPr>
                      <a:endParaRPr lang="he-IL" sz="1600" b="0" i="0" u="none" strike="noStrike" kern="1200" baseline="0" dirty="0">
                        <a:solidFill>
                          <a:schemeClr val="tx1"/>
                        </a:solidFill>
                        <a:latin typeface="NarkisBlockMF-Regular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 marL="73420" marR="73420" marT="36710" marB="36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ctr" defTabSz="457200" rtl="1" eaLnBrk="1" latinLnBrk="0" hangingPunct="1">
                        <a:buFont typeface="Wingdings" panose="05000000000000000000" pitchFamily="2" charset="2"/>
                        <a:buNone/>
                      </a:pPr>
                      <a:endParaRPr lang="he-IL" sz="1600" b="0" i="0" u="none" strike="noStrike" kern="1200" baseline="0" dirty="0">
                        <a:solidFill>
                          <a:schemeClr val="tx1"/>
                        </a:solidFill>
                        <a:latin typeface="NarkisBlockMF-Regular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 marL="73420" marR="73420" marT="36710" marB="36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299981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081079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מלבן 5">
            <a:extLst>
              <a:ext uri="{FF2B5EF4-FFF2-40B4-BE49-F238E27FC236}">
                <a16:creationId xmlns:a16="http://schemas.microsoft.com/office/drawing/2014/main" id="{ABDE8331-150C-A7D9-6946-55FC40BD9BA3}"/>
              </a:ext>
            </a:extLst>
          </p:cNvPr>
          <p:cNvSpPr/>
          <p:nvPr/>
        </p:nvSpPr>
        <p:spPr>
          <a:xfrm>
            <a:off x="173421" y="154503"/>
            <a:ext cx="12353859" cy="79150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2223"/>
          </a:p>
        </p:txBody>
      </p:sp>
      <p:sp>
        <p:nvSpPr>
          <p:cNvPr id="7" name="תיבת טקסט 6">
            <a:extLst>
              <a:ext uri="{FF2B5EF4-FFF2-40B4-BE49-F238E27FC236}">
                <a16:creationId xmlns:a16="http://schemas.microsoft.com/office/drawing/2014/main" id="{2B936C84-0C1C-B0F1-378A-E205F8787792}"/>
              </a:ext>
            </a:extLst>
          </p:cNvPr>
          <p:cNvSpPr txBox="1"/>
          <p:nvPr/>
        </p:nvSpPr>
        <p:spPr>
          <a:xfrm>
            <a:off x="972273" y="504503"/>
            <a:ext cx="11423365" cy="43441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en-US"/>
            </a:defPPr>
            <a:lvl1pPr algn="r">
              <a:defRPr sz="2223" b="1">
                <a:cs typeface="Calibri Light" panose="020F0302020204030204" pitchFamily="34" charset="0"/>
              </a:defRPr>
            </a:lvl1pPr>
          </a:lstStyle>
          <a:p>
            <a:r>
              <a:rPr lang="he-IL" dirty="0"/>
              <a:t>4. מסמכי עיצוב - מבנים נוספים מעל הקרקע (פרגולות, סוככים, גגונים </a:t>
            </a:r>
            <a:r>
              <a:rPr lang="he-IL" dirty="0" err="1"/>
              <a:t>וכ'ו</a:t>
            </a:r>
            <a:r>
              <a:rPr lang="he-IL" dirty="0"/>
              <a:t>)</a:t>
            </a:r>
          </a:p>
        </p:txBody>
      </p:sp>
      <p:sp>
        <p:nvSpPr>
          <p:cNvPr id="2" name="תיבת טקסט 1">
            <a:extLst>
              <a:ext uri="{FF2B5EF4-FFF2-40B4-BE49-F238E27FC236}">
                <a16:creationId xmlns:a16="http://schemas.microsoft.com/office/drawing/2014/main" id="{4CD8A3CE-E5D0-24FF-DDEE-282EBD8471A8}"/>
              </a:ext>
            </a:extLst>
          </p:cNvPr>
          <p:cNvSpPr txBox="1"/>
          <p:nvPr/>
        </p:nvSpPr>
        <p:spPr>
          <a:xfrm>
            <a:off x="405114" y="1223835"/>
            <a:ext cx="1199052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he-IL"/>
            </a:defPPr>
            <a:lvl1pPr marL="285750" indent="-285750">
              <a:buFont typeface="Wingdings" panose="05000000000000000000" pitchFamily="2" charset="2"/>
              <a:buChar char="§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algn="r" rtl="1"/>
            <a:r>
              <a:rPr lang="he-IL" sz="1800" b="0" i="0" u="none" strike="noStrike" baseline="0" dirty="0">
                <a:latin typeface="NarkisBlockMF-Regular"/>
              </a:rPr>
              <a:t>להראות הדמיות ופרטים עקרוניים הכוללים את פירוט המידות והחומרים.</a:t>
            </a:r>
          </a:p>
          <a:p>
            <a:pPr algn="r" rtl="1"/>
            <a:endParaRPr lang="he-IL" sz="1800" b="0" i="0" u="none" strike="noStrike" baseline="0" dirty="0">
              <a:latin typeface="NarkisBlockMF-Regular"/>
            </a:endParaRPr>
          </a:p>
        </p:txBody>
      </p:sp>
    </p:spTree>
    <p:extLst>
      <p:ext uri="{BB962C8B-B14F-4D97-AF65-F5344CB8AC3E}">
        <p14:creationId xmlns:p14="http://schemas.microsoft.com/office/powerpoint/2010/main" val="215567425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מלבן 5">
            <a:extLst>
              <a:ext uri="{FF2B5EF4-FFF2-40B4-BE49-F238E27FC236}">
                <a16:creationId xmlns:a16="http://schemas.microsoft.com/office/drawing/2014/main" id="{ABDE8331-150C-A7D9-6946-55FC40BD9BA3}"/>
              </a:ext>
            </a:extLst>
          </p:cNvPr>
          <p:cNvSpPr/>
          <p:nvPr/>
        </p:nvSpPr>
        <p:spPr>
          <a:xfrm>
            <a:off x="173421" y="154503"/>
            <a:ext cx="12353859" cy="79150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2223"/>
          </a:p>
        </p:txBody>
      </p:sp>
      <p:sp>
        <p:nvSpPr>
          <p:cNvPr id="7" name="תיבת טקסט 6">
            <a:extLst>
              <a:ext uri="{FF2B5EF4-FFF2-40B4-BE49-F238E27FC236}">
                <a16:creationId xmlns:a16="http://schemas.microsoft.com/office/drawing/2014/main" id="{2B936C84-0C1C-B0F1-378A-E205F8787792}"/>
              </a:ext>
            </a:extLst>
          </p:cNvPr>
          <p:cNvSpPr txBox="1"/>
          <p:nvPr/>
        </p:nvSpPr>
        <p:spPr>
          <a:xfrm>
            <a:off x="972273" y="504503"/>
            <a:ext cx="11423365" cy="43441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en-US"/>
            </a:defPPr>
            <a:lvl1pPr algn="r">
              <a:defRPr sz="2223" b="1">
                <a:cs typeface="Calibri Light" panose="020F0302020204030204" pitchFamily="34" charset="0"/>
              </a:defRPr>
            </a:lvl1pPr>
          </a:lstStyle>
          <a:p>
            <a:r>
              <a:rPr lang="he-IL" dirty="0"/>
              <a:t>4. מסמכי עיצוב – פרישת גדרות, קירות תמך ושערים</a:t>
            </a:r>
          </a:p>
        </p:txBody>
      </p:sp>
      <p:sp>
        <p:nvSpPr>
          <p:cNvPr id="2" name="תיבת טקסט 1">
            <a:extLst>
              <a:ext uri="{FF2B5EF4-FFF2-40B4-BE49-F238E27FC236}">
                <a16:creationId xmlns:a16="http://schemas.microsoft.com/office/drawing/2014/main" id="{4CD8A3CE-E5D0-24FF-DDEE-282EBD8471A8}"/>
              </a:ext>
            </a:extLst>
          </p:cNvPr>
          <p:cNvSpPr txBox="1"/>
          <p:nvPr/>
        </p:nvSpPr>
        <p:spPr>
          <a:xfrm>
            <a:off x="405114" y="1223835"/>
            <a:ext cx="11990524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he-IL"/>
            </a:defPPr>
            <a:lvl1pPr marL="285750" indent="-285750">
              <a:buFont typeface="Wingdings" panose="05000000000000000000" pitchFamily="2" charset="2"/>
              <a:buChar char="§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algn="r" rtl="1"/>
            <a:r>
              <a:rPr lang="he-IL" sz="1800" b="0" i="0" u="none" strike="noStrike" baseline="0" dirty="0">
                <a:latin typeface="NarkisBlockMF-Regular"/>
              </a:rPr>
              <a:t>לכלול פירוט מילולי וסימון </a:t>
            </a:r>
            <a:r>
              <a:rPr lang="he-IL" sz="1800" b="0" i="0" u="none" strike="noStrike" baseline="0" dirty="0" err="1">
                <a:latin typeface="NarkisBlockMF-Regular"/>
              </a:rPr>
              <a:t>בהאץ</a:t>
            </a:r>
            <a:r>
              <a:rPr lang="he-IL" sz="1800" b="0" i="0" u="none" strike="noStrike" baseline="0" dirty="0">
                <a:latin typeface="NarkisBlockMF-Regular"/>
              </a:rPr>
              <a:t>' על גבי השרטוטים של החומריות וציון המפלסים במפגש עם הקרקע והקצה העליון של הגדר.</a:t>
            </a:r>
          </a:p>
          <a:p>
            <a:pPr algn="r" rtl="1"/>
            <a:r>
              <a:rPr lang="he-IL" sz="1800" b="0" i="0" u="none" strike="noStrike" baseline="0" dirty="0">
                <a:latin typeface="NarkisBlockMF-Regular"/>
              </a:rPr>
              <a:t>יש לכלול הפניה לפרטים רלוונטיים.</a:t>
            </a:r>
          </a:p>
          <a:p>
            <a:pPr algn="r" rtl="1"/>
            <a:r>
              <a:rPr lang="he-IL" sz="1800" b="0" i="0" u="none" strike="noStrike" baseline="0" dirty="0">
                <a:latin typeface="NarkisBlockMF-Regular"/>
              </a:rPr>
              <a:t>להראות מפת התמצאות ובה סימון מיקום האלמנטים.</a:t>
            </a:r>
          </a:p>
        </p:txBody>
      </p:sp>
    </p:spTree>
    <p:extLst>
      <p:ext uri="{BB962C8B-B14F-4D97-AF65-F5344CB8AC3E}">
        <p14:creationId xmlns:p14="http://schemas.microsoft.com/office/powerpoint/2010/main" val="400361395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מלבן 5">
            <a:extLst>
              <a:ext uri="{FF2B5EF4-FFF2-40B4-BE49-F238E27FC236}">
                <a16:creationId xmlns:a16="http://schemas.microsoft.com/office/drawing/2014/main" id="{ABDE8331-150C-A7D9-6946-55FC40BD9BA3}"/>
              </a:ext>
            </a:extLst>
          </p:cNvPr>
          <p:cNvSpPr/>
          <p:nvPr/>
        </p:nvSpPr>
        <p:spPr>
          <a:xfrm>
            <a:off x="173421" y="154503"/>
            <a:ext cx="12353859" cy="79150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2223"/>
          </a:p>
        </p:txBody>
      </p:sp>
      <p:sp>
        <p:nvSpPr>
          <p:cNvPr id="7" name="תיבת טקסט 6">
            <a:extLst>
              <a:ext uri="{FF2B5EF4-FFF2-40B4-BE49-F238E27FC236}">
                <a16:creationId xmlns:a16="http://schemas.microsoft.com/office/drawing/2014/main" id="{2B936C84-0C1C-B0F1-378A-E205F8787792}"/>
              </a:ext>
            </a:extLst>
          </p:cNvPr>
          <p:cNvSpPr txBox="1"/>
          <p:nvPr/>
        </p:nvSpPr>
        <p:spPr>
          <a:xfrm>
            <a:off x="972273" y="504503"/>
            <a:ext cx="11423365" cy="43441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en-US"/>
            </a:defPPr>
            <a:lvl1pPr algn="r">
              <a:defRPr sz="2223" b="1">
                <a:cs typeface="Calibri Light" panose="020F0302020204030204" pitchFamily="34" charset="0"/>
              </a:defRPr>
            </a:lvl1pPr>
          </a:lstStyle>
          <a:p>
            <a:r>
              <a:rPr lang="he-IL" dirty="0"/>
              <a:t>4. מסמכי עיצוב – סקר עצים מלא</a:t>
            </a:r>
          </a:p>
        </p:txBody>
      </p:sp>
    </p:spTree>
    <p:extLst>
      <p:ext uri="{BB962C8B-B14F-4D97-AF65-F5344CB8AC3E}">
        <p14:creationId xmlns:p14="http://schemas.microsoft.com/office/powerpoint/2010/main" val="307048481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מלבן 5">
            <a:extLst>
              <a:ext uri="{FF2B5EF4-FFF2-40B4-BE49-F238E27FC236}">
                <a16:creationId xmlns:a16="http://schemas.microsoft.com/office/drawing/2014/main" id="{ABDE8331-150C-A7D9-6946-55FC40BD9BA3}"/>
              </a:ext>
            </a:extLst>
          </p:cNvPr>
          <p:cNvSpPr/>
          <p:nvPr/>
        </p:nvSpPr>
        <p:spPr>
          <a:xfrm>
            <a:off x="173421" y="154503"/>
            <a:ext cx="12353859" cy="79150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2223"/>
          </a:p>
        </p:txBody>
      </p:sp>
      <p:sp>
        <p:nvSpPr>
          <p:cNvPr id="7" name="תיבת טקסט 6">
            <a:extLst>
              <a:ext uri="{FF2B5EF4-FFF2-40B4-BE49-F238E27FC236}">
                <a16:creationId xmlns:a16="http://schemas.microsoft.com/office/drawing/2014/main" id="{2B936C84-0C1C-B0F1-378A-E205F8787792}"/>
              </a:ext>
            </a:extLst>
          </p:cNvPr>
          <p:cNvSpPr txBox="1"/>
          <p:nvPr/>
        </p:nvSpPr>
        <p:spPr>
          <a:xfrm>
            <a:off x="972273" y="504503"/>
            <a:ext cx="11423365" cy="43441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en-US"/>
            </a:defPPr>
            <a:lvl1pPr algn="r">
              <a:defRPr sz="2223" b="1">
                <a:cs typeface="Calibri Light" panose="020F0302020204030204" pitchFamily="34" charset="0"/>
              </a:defRPr>
            </a:lvl1pPr>
          </a:lstStyle>
          <a:p>
            <a:r>
              <a:rPr lang="he-IL" dirty="0"/>
              <a:t>6. נספחים - אישורים</a:t>
            </a:r>
          </a:p>
        </p:txBody>
      </p:sp>
      <p:sp>
        <p:nvSpPr>
          <p:cNvPr id="2" name="תיבת טקסט 1">
            <a:extLst>
              <a:ext uri="{FF2B5EF4-FFF2-40B4-BE49-F238E27FC236}">
                <a16:creationId xmlns:a16="http://schemas.microsoft.com/office/drawing/2014/main" id="{4CD8A3CE-E5D0-24FF-DDEE-282EBD8471A8}"/>
              </a:ext>
            </a:extLst>
          </p:cNvPr>
          <p:cNvSpPr txBox="1"/>
          <p:nvPr/>
        </p:nvSpPr>
        <p:spPr>
          <a:xfrm>
            <a:off x="405114" y="1223835"/>
            <a:ext cx="11990524" cy="163121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he-IL"/>
            </a:defPPr>
            <a:lvl1pPr marL="285750" indent="-285750">
              <a:buFont typeface="Wingdings" panose="05000000000000000000" pitchFamily="2" charset="2"/>
              <a:buChar char="§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algn="r" rtl="1"/>
            <a:r>
              <a:rPr lang="he-IL" sz="1800" b="0" i="0" u="none" strike="noStrike" baseline="0" dirty="0">
                <a:latin typeface="NarkisBlockMF-Regular"/>
              </a:rPr>
              <a:t>לצרף אישורים של תנועה, סביבה, ניקוז, אשפה, פיתוח, </a:t>
            </a:r>
            <a:r>
              <a:rPr lang="he-IL" sz="1800" b="0" i="0" u="none" strike="noStrike" baseline="0" dirty="0" err="1">
                <a:latin typeface="NarkisBlockMF-Regular"/>
              </a:rPr>
              <a:t>וכו</a:t>
            </a:r>
            <a:r>
              <a:rPr lang="he-IL" sz="1800" b="0" i="0" u="none" strike="noStrike" baseline="0" dirty="0">
                <a:latin typeface="NarkisBlockMF-Regular"/>
              </a:rPr>
              <a:t>'.</a:t>
            </a:r>
          </a:p>
          <a:p>
            <a:pPr algn="r" rtl="1"/>
            <a:endParaRPr lang="he-IL" sz="1800" dirty="0">
              <a:latin typeface="NarkisBlockMF-Regular"/>
            </a:endParaRPr>
          </a:p>
          <a:p>
            <a:pPr algn="r" rtl="1"/>
            <a:r>
              <a:rPr lang="he-IL" sz="1800" dirty="0">
                <a:latin typeface="NarkisBlockMF-Regular"/>
              </a:rPr>
              <a:t>במידת הצורך, לצרף נספחים נוספים עפ"י העניין ולפי דרישות התב"ע: נספח תנועה, נספח סביבתי, נספח אקוסטי, הנחיות בניה </a:t>
            </a:r>
            <a:r>
              <a:rPr lang="he-IL" sz="1800" dirty="0" err="1">
                <a:latin typeface="NarkisBlockMF-Regular"/>
              </a:rPr>
              <a:t>וכיוצ"ב</a:t>
            </a:r>
            <a:r>
              <a:rPr lang="he-IL" sz="1800" dirty="0">
                <a:latin typeface="NarkisBlockMF-Regular"/>
              </a:rPr>
              <a:t>.</a:t>
            </a:r>
            <a:endParaRPr lang="he-IL" sz="1800" dirty="0"/>
          </a:p>
          <a:p>
            <a:pPr marL="0" indent="0" algn="r" rtl="1">
              <a:buNone/>
            </a:pPr>
            <a:endParaRPr lang="he-IL" sz="1800" b="0" i="0" u="none" strike="noStrike" baseline="0" dirty="0">
              <a:latin typeface="NarkisBlockMF-Regular"/>
            </a:endParaRPr>
          </a:p>
          <a:p>
            <a:pPr algn="r" rtl="1"/>
            <a:endParaRPr lang="he-IL" dirty="0"/>
          </a:p>
          <a:p>
            <a:pPr algn="r" rtl="1"/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84873303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מלבן 5">
            <a:extLst>
              <a:ext uri="{FF2B5EF4-FFF2-40B4-BE49-F238E27FC236}">
                <a16:creationId xmlns:a16="http://schemas.microsoft.com/office/drawing/2014/main" id="{ABDE8331-150C-A7D9-6946-55FC40BD9BA3}"/>
              </a:ext>
            </a:extLst>
          </p:cNvPr>
          <p:cNvSpPr/>
          <p:nvPr/>
        </p:nvSpPr>
        <p:spPr>
          <a:xfrm>
            <a:off x="173421" y="154503"/>
            <a:ext cx="12353859" cy="79150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2223"/>
          </a:p>
        </p:txBody>
      </p:sp>
      <p:sp>
        <p:nvSpPr>
          <p:cNvPr id="7" name="תיבת טקסט 6">
            <a:extLst>
              <a:ext uri="{FF2B5EF4-FFF2-40B4-BE49-F238E27FC236}">
                <a16:creationId xmlns:a16="http://schemas.microsoft.com/office/drawing/2014/main" id="{2B936C84-0C1C-B0F1-378A-E205F8787792}"/>
              </a:ext>
            </a:extLst>
          </p:cNvPr>
          <p:cNvSpPr txBox="1"/>
          <p:nvPr/>
        </p:nvSpPr>
        <p:spPr>
          <a:xfrm>
            <a:off x="972273" y="504503"/>
            <a:ext cx="11423365" cy="43441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en-US"/>
            </a:defPPr>
            <a:lvl1pPr algn="r">
              <a:defRPr sz="2223" b="1">
                <a:cs typeface="Calibri Light" panose="020F0302020204030204" pitchFamily="34" charset="0"/>
              </a:defRPr>
            </a:lvl1pPr>
          </a:lstStyle>
          <a:p>
            <a:r>
              <a:rPr lang="he-IL" dirty="0"/>
              <a:t>6. נספחים – תאומי תכנון </a:t>
            </a:r>
          </a:p>
        </p:txBody>
      </p:sp>
      <p:graphicFrame>
        <p:nvGraphicFramePr>
          <p:cNvPr id="2" name="טבלה 3">
            <a:extLst>
              <a:ext uri="{FF2B5EF4-FFF2-40B4-BE49-F238E27FC236}">
                <a16:creationId xmlns:a16="http://schemas.microsoft.com/office/drawing/2014/main" id="{CD8D977D-2283-CF58-1767-D357D1B096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949183"/>
              </p:ext>
            </p:extLst>
          </p:nvPr>
        </p:nvGraphicFramePr>
        <p:xfrm>
          <a:off x="1250029" y="1326193"/>
          <a:ext cx="10301542" cy="6356111"/>
        </p:xfrm>
        <a:graphic>
          <a:graphicData uri="http://schemas.openxmlformats.org/drawingml/2006/table">
            <a:tbl>
              <a:tblPr rtl="1" firstRow="1" bandRow="1">
                <a:tableStyleId>{9D7B26C5-4107-4FEC-AEDC-1716B250A1EF}</a:tableStyleId>
              </a:tblPr>
              <a:tblGrid>
                <a:gridCol w="2627490">
                  <a:extLst>
                    <a:ext uri="{9D8B030D-6E8A-4147-A177-3AD203B41FA5}">
                      <a16:colId xmlns:a16="http://schemas.microsoft.com/office/drawing/2014/main" val="1613347259"/>
                    </a:ext>
                  </a:extLst>
                </a:gridCol>
                <a:gridCol w="3402957">
                  <a:extLst>
                    <a:ext uri="{9D8B030D-6E8A-4147-A177-3AD203B41FA5}">
                      <a16:colId xmlns:a16="http://schemas.microsoft.com/office/drawing/2014/main" val="1530092504"/>
                    </a:ext>
                  </a:extLst>
                </a:gridCol>
                <a:gridCol w="2157262">
                  <a:extLst>
                    <a:ext uri="{9D8B030D-6E8A-4147-A177-3AD203B41FA5}">
                      <a16:colId xmlns:a16="http://schemas.microsoft.com/office/drawing/2014/main" val="546021331"/>
                    </a:ext>
                  </a:extLst>
                </a:gridCol>
                <a:gridCol w="2113833">
                  <a:extLst>
                    <a:ext uri="{9D8B030D-6E8A-4147-A177-3AD203B41FA5}">
                      <a16:colId xmlns:a16="http://schemas.microsoft.com/office/drawing/2014/main" val="3685162219"/>
                    </a:ext>
                  </a:extLst>
                </a:gridCol>
              </a:tblGrid>
              <a:tr h="1043897">
                <a:tc>
                  <a:txBody>
                    <a:bodyPr/>
                    <a:lstStyle/>
                    <a:p>
                      <a:pPr marL="0" indent="0" algn="ctr" defTabSz="457200" rtl="1" eaLnBrk="1" latinLnBrk="0" hangingPunct="1">
                        <a:buFont typeface="Wingdings" panose="05000000000000000000" pitchFamily="2" charset="2"/>
                        <a:buNone/>
                      </a:pPr>
                      <a:r>
                        <a:rPr lang="he-IL" sz="1600" b="0" i="0" u="none" strike="noStrike" kern="1200" baseline="0" dirty="0">
                          <a:solidFill>
                            <a:schemeClr val="tx1"/>
                          </a:solidFill>
                          <a:latin typeface="NarkisBlockMF-Regular"/>
                          <a:ea typeface="+mn-ea"/>
                          <a:cs typeface="Calibri Light" panose="020F0302020204030204" pitchFamily="34" charset="0"/>
                        </a:rPr>
                        <a:t>אישור עירייה</a:t>
                      </a:r>
                    </a:p>
                  </a:txBody>
                  <a:tcPr marL="73420" marR="73420" marT="36710" marB="36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ctr" defTabSz="457200" rtl="1" eaLnBrk="1" latinLnBrk="0" hangingPunct="1">
                        <a:buFont typeface="Wingdings" panose="05000000000000000000" pitchFamily="2" charset="2"/>
                        <a:buNone/>
                      </a:pPr>
                      <a:r>
                        <a:rPr lang="he-IL" sz="1600" b="0" i="0" u="none" strike="noStrike" kern="1200" baseline="0" dirty="0">
                          <a:solidFill>
                            <a:schemeClr val="tx1"/>
                          </a:solidFill>
                          <a:latin typeface="NarkisBlockMF-Regular"/>
                          <a:ea typeface="+mn-ea"/>
                          <a:cs typeface="Calibri Light" panose="020F0302020204030204" pitchFamily="34" charset="0"/>
                        </a:rPr>
                        <a:t>תאריך תאום תכנון</a:t>
                      </a:r>
                    </a:p>
                  </a:txBody>
                  <a:tcPr marL="73420" marR="73420" marT="36710" marB="36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sz="1600" b="0" i="0" u="none" strike="noStrike" kern="1200" baseline="0" dirty="0">
                          <a:solidFill>
                            <a:schemeClr val="tx1"/>
                          </a:solidFill>
                          <a:latin typeface="NarkisBlockMF-Regular"/>
                          <a:ea typeface="+mn-ea"/>
                          <a:cs typeface="Calibri Light" panose="020F0302020204030204" pitchFamily="34" charset="0"/>
                        </a:rPr>
                        <a:t>איש צוות </a:t>
                      </a:r>
                    </a:p>
                  </a:txBody>
                  <a:tcPr marL="73420" marR="73420" marT="36710" marB="36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ctr" defTabSz="457200" rtl="1" eaLnBrk="1" latinLnBrk="0" hangingPunct="1">
                        <a:buFont typeface="Wingdings" panose="05000000000000000000" pitchFamily="2" charset="2"/>
                        <a:buNone/>
                      </a:pPr>
                      <a:r>
                        <a:rPr lang="he-IL" sz="1600" b="0" i="0" u="none" strike="noStrike" kern="1200" baseline="0" dirty="0">
                          <a:solidFill>
                            <a:schemeClr val="tx1"/>
                          </a:solidFill>
                          <a:latin typeface="NarkisBlockMF-Regular"/>
                          <a:ea typeface="+mn-ea"/>
                          <a:cs typeface="Calibri Light" panose="020F0302020204030204" pitchFamily="34" charset="0"/>
                        </a:rPr>
                        <a:t>הערות</a:t>
                      </a:r>
                    </a:p>
                  </a:txBody>
                  <a:tcPr marL="73420" marR="73420" marT="36710" marB="36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50772055"/>
                  </a:ext>
                </a:extLst>
              </a:tr>
              <a:tr h="590246">
                <a:tc>
                  <a:txBody>
                    <a:bodyPr/>
                    <a:lstStyle/>
                    <a:p>
                      <a:pPr marL="0" indent="0" algn="ctr" defTabSz="457200" rtl="1" eaLnBrk="1" latinLnBrk="0" hangingPunct="1">
                        <a:buFont typeface="Wingdings" panose="05000000000000000000" pitchFamily="2" charset="2"/>
                        <a:buNone/>
                      </a:pPr>
                      <a:r>
                        <a:rPr lang="he-IL" sz="1600" b="0" i="0" u="none" strike="noStrike" kern="1200" baseline="0" dirty="0">
                          <a:solidFill>
                            <a:schemeClr val="tx1"/>
                          </a:solidFill>
                          <a:latin typeface="NarkisBlockMF-Regular"/>
                          <a:ea typeface="+mn-ea"/>
                          <a:cs typeface="Calibri Light" panose="020F0302020204030204" pitchFamily="34" charset="0"/>
                        </a:rPr>
                        <a:t>תנועה</a:t>
                      </a:r>
                    </a:p>
                  </a:txBody>
                  <a:tcPr marL="73420" marR="73420" marT="36710" marB="36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ctr" defTabSz="457200" rtl="1" eaLnBrk="1" latinLnBrk="0" hangingPunct="1">
                        <a:buFont typeface="Wingdings" panose="05000000000000000000" pitchFamily="2" charset="2"/>
                        <a:buNone/>
                      </a:pPr>
                      <a:endParaRPr lang="he-IL" sz="1600" b="0" i="0" u="none" strike="noStrike" kern="1200" baseline="0" dirty="0">
                        <a:solidFill>
                          <a:schemeClr val="tx1"/>
                        </a:solidFill>
                        <a:latin typeface="NarkisBlockMF-Regular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 marL="73420" marR="73420" marT="36710" marB="36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ctr" defTabSz="457200" rtl="1" eaLnBrk="1" latinLnBrk="0" hangingPunct="1">
                        <a:buFont typeface="Wingdings" panose="05000000000000000000" pitchFamily="2" charset="2"/>
                        <a:buNone/>
                      </a:pPr>
                      <a:endParaRPr lang="he-IL" sz="1600" b="0" i="0" u="none" strike="noStrike" kern="1200" baseline="0" dirty="0">
                        <a:solidFill>
                          <a:schemeClr val="tx1"/>
                        </a:solidFill>
                        <a:latin typeface="NarkisBlockMF-Regular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 marL="73420" marR="73420" marT="36710" marB="36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ctr" defTabSz="457200" rtl="1" eaLnBrk="1" latinLnBrk="0" hangingPunct="1">
                        <a:buFont typeface="Wingdings" panose="05000000000000000000" pitchFamily="2" charset="2"/>
                        <a:buNone/>
                      </a:pPr>
                      <a:endParaRPr lang="he-IL" sz="1600" b="0" i="0" u="none" strike="noStrike" kern="1200" baseline="0" dirty="0">
                        <a:solidFill>
                          <a:schemeClr val="tx1"/>
                        </a:solidFill>
                        <a:latin typeface="NarkisBlockMF-Regular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 marL="73420" marR="73420" marT="36710" marB="36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06702529"/>
                  </a:ext>
                </a:extLst>
              </a:tr>
              <a:tr h="590246">
                <a:tc>
                  <a:txBody>
                    <a:bodyPr/>
                    <a:lstStyle/>
                    <a:p>
                      <a:pPr marL="0" indent="0" algn="ctr" defTabSz="457200" rtl="1" eaLnBrk="1" latinLnBrk="0" hangingPunct="1">
                        <a:buFont typeface="Wingdings" panose="05000000000000000000" pitchFamily="2" charset="2"/>
                        <a:buNone/>
                      </a:pPr>
                      <a:r>
                        <a:rPr lang="he-IL" sz="1600" b="0" i="0" u="none" strike="noStrike" kern="1200" baseline="0" dirty="0">
                          <a:solidFill>
                            <a:schemeClr val="tx1"/>
                          </a:solidFill>
                          <a:latin typeface="NarkisBlockMF-Regular"/>
                          <a:ea typeface="+mn-ea"/>
                          <a:cs typeface="Calibri Light" panose="020F0302020204030204" pitchFamily="34" charset="0"/>
                        </a:rPr>
                        <a:t>פיתוח</a:t>
                      </a:r>
                    </a:p>
                  </a:txBody>
                  <a:tcPr marL="73420" marR="73420" marT="36710" marB="36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ctr" defTabSz="457200" rtl="1" eaLnBrk="1" latinLnBrk="0" hangingPunct="1">
                        <a:buFont typeface="Wingdings" panose="05000000000000000000" pitchFamily="2" charset="2"/>
                        <a:buNone/>
                      </a:pPr>
                      <a:endParaRPr lang="he-IL" sz="1600" b="0" i="0" u="none" strike="noStrike" kern="1200" baseline="0" dirty="0">
                        <a:solidFill>
                          <a:schemeClr val="tx1"/>
                        </a:solidFill>
                        <a:latin typeface="NarkisBlockMF-Regular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 marL="73420" marR="73420" marT="36710" marB="36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ctr" defTabSz="457200" rtl="1" eaLnBrk="1" latinLnBrk="0" hangingPunct="1">
                        <a:buFont typeface="Wingdings" panose="05000000000000000000" pitchFamily="2" charset="2"/>
                        <a:buNone/>
                      </a:pPr>
                      <a:endParaRPr lang="he-IL" sz="1600" b="0" i="0" u="none" strike="noStrike" kern="1200" baseline="0" dirty="0">
                        <a:solidFill>
                          <a:schemeClr val="tx1"/>
                        </a:solidFill>
                        <a:latin typeface="NarkisBlockMF-Regular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 marL="73420" marR="73420" marT="36710" marB="36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ctr" defTabSz="457200" rtl="1" eaLnBrk="1" latinLnBrk="0" hangingPunct="1">
                        <a:buFont typeface="Wingdings" panose="05000000000000000000" pitchFamily="2" charset="2"/>
                        <a:buNone/>
                      </a:pPr>
                      <a:endParaRPr lang="he-IL" sz="1600" b="0" i="0" u="none" strike="noStrike" kern="1200" baseline="0" dirty="0">
                        <a:solidFill>
                          <a:schemeClr val="tx1"/>
                        </a:solidFill>
                        <a:latin typeface="NarkisBlockMF-Regular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 marL="73420" marR="73420" marT="36710" marB="36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44361523"/>
                  </a:ext>
                </a:extLst>
              </a:tr>
              <a:tr h="590246">
                <a:tc>
                  <a:txBody>
                    <a:bodyPr/>
                    <a:lstStyle/>
                    <a:p>
                      <a:pPr marL="0" indent="0" algn="ctr" defTabSz="457200" rtl="1" eaLnBrk="1" latinLnBrk="0" hangingPunct="1">
                        <a:buFont typeface="Wingdings" panose="05000000000000000000" pitchFamily="2" charset="2"/>
                        <a:buNone/>
                      </a:pPr>
                      <a:r>
                        <a:rPr lang="he-IL" sz="1600" b="0" i="0" u="none" strike="noStrike" kern="1200" baseline="0" dirty="0">
                          <a:solidFill>
                            <a:schemeClr val="tx1"/>
                          </a:solidFill>
                          <a:latin typeface="NarkisBlockMF-Regular"/>
                          <a:ea typeface="+mn-ea"/>
                          <a:cs typeface="Calibri Light" panose="020F0302020204030204" pitchFamily="34" charset="0"/>
                        </a:rPr>
                        <a:t>ניקוז</a:t>
                      </a:r>
                    </a:p>
                  </a:txBody>
                  <a:tcPr marL="73420" marR="73420" marT="36710" marB="36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ctr" defTabSz="457200" rtl="1" eaLnBrk="1" latinLnBrk="0" hangingPunct="1">
                        <a:buFont typeface="Wingdings" panose="05000000000000000000" pitchFamily="2" charset="2"/>
                        <a:buNone/>
                      </a:pPr>
                      <a:endParaRPr lang="he-IL" sz="1600" b="0" i="0" u="none" strike="noStrike" kern="1200" baseline="0" dirty="0">
                        <a:solidFill>
                          <a:schemeClr val="tx1"/>
                        </a:solidFill>
                        <a:latin typeface="NarkisBlockMF-Regular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 marL="73420" marR="73420" marT="36710" marB="36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ctr" defTabSz="457200" rtl="1" eaLnBrk="1" latinLnBrk="0" hangingPunct="1">
                        <a:buFont typeface="Wingdings" panose="05000000000000000000" pitchFamily="2" charset="2"/>
                        <a:buNone/>
                      </a:pPr>
                      <a:endParaRPr lang="he-IL" sz="1600" b="0" i="0" u="none" strike="noStrike" kern="1200" baseline="0" dirty="0">
                        <a:solidFill>
                          <a:schemeClr val="tx1"/>
                        </a:solidFill>
                        <a:latin typeface="NarkisBlockMF-Regular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 marL="73420" marR="73420" marT="36710" marB="36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ctr" defTabSz="457200" rtl="1" eaLnBrk="1" latinLnBrk="0" hangingPunct="1">
                        <a:buFont typeface="Wingdings" panose="05000000000000000000" pitchFamily="2" charset="2"/>
                        <a:buNone/>
                      </a:pPr>
                      <a:endParaRPr lang="he-IL" sz="1600" b="0" i="0" u="none" strike="noStrike" kern="1200" baseline="0" dirty="0">
                        <a:solidFill>
                          <a:schemeClr val="tx1"/>
                        </a:solidFill>
                        <a:latin typeface="NarkisBlockMF-Regular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 marL="73420" marR="73420" marT="36710" marB="36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1252721"/>
                  </a:ext>
                </a:extLst>
              </a:tr>
              <a:tr h="590246">
                <a:tc>
                  <a:txBody>
                    <a:bodyPr/>
                    <a:lstStyle/>
                    <a:p>
                      <a:pPr marL="0" indent="0" algn="ctr" defTabSz="457200" rtl="1" eaLnBrk="1" latinLnBrk="0" hangingPunct="1">
                        <a:buFont typeface="Wingdings" panose="05000000000000000000" pitchFamily="2" charset="2"/>
                        <a:buNone/>
                      </a:pPr>
                      <a:r>
                        <a:rPr lang="he-IL" sz="1600" b="0" i="0" u="none" strike="noStrike" kern="1200" baseline="0" dirty="0">
                          <a:solidFill>
                            <a:schemeClr val="tx1"/>
                          </a:solidFill>
                          <a:latin typeface="NarkisBlockMF-Regular"/>
                          <a:ea typeface="+mn-ea"/>
                          <a:cs typeface="Calibri Light" panose="020F0302020204030204" pitchFamily="34" charset="0"/>
                        </a:rPr>
                        <a:t>תברואה - פנימי</a:t>
                      </a:r>
                    </a:p>
                  </a:txBody>
                  <a:tcPr marL="73420" marR="73420" marT="36710" marB="36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ctr" defTabSz="457200" rtl="1" eaLnBrk="1" latinLnBrk="0" hangingPunct="1">
                        <a:buFont typeface="Wingdings" panose="05000000000000000000" pitchFamily="2" charset="2"/>
                        <a:buNone/>
                      </a:pPr>
                      <a:endParaRPr lang="he-IL" sz="1600" b="0" i="0" u="none" strike="noStrike" kern="1200" baseline="0" dirty="0">
                        <a:solidFill>
                          <a:schemeClr val="tx1"/>
                        </a:solidFill>
                        <a:latin typeface="NarkisBlockMF-Regular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 marL="73420" marR="73420" marT="36710" marB="36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ctr" defTabSz="457200" rtl="1" eaLnBrk="1" latinLnBrk="0" hangingPunct="1">
                        <a:buFont typeface="Wingdings" panose="05000000000000000000" pitchFamily="2" charset="2"/>
                        <a:buNone/>
                      </a:pPr>
                      <a:endParaRPr lang="he-IL" sz="1600" b="0" i="0" u="none" strike="noStrike" kern="1200" baseline="0" dirty="0">
                        <a:solidFill>
                          <a:schemeClr val="tx1"/>
                        </a:solidFill>
                        <a:latin typeface="NarkisBlockMF-Regular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 marL="73420" marR="73420" marT="36710" marB="36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ctr" defTabSz="457200" rtl="1" eaLnBrk="1" latinLnBrk="0" hangingPunct="1">
                        <a:buFont typeface="Wingdings" panose="05000000000000000000" pitchFamily="2" charset="2"/>
                        <a:buNone/>
                      </a:pPr>
                      <a:endParaRPr lang="he-IL" sz="1600" b="0" i="0" u="none" strike="noStrike" kern="1200" baseline="0" dirty="0">
                        <a:solidFill>
                          <a:schemeClr val="tx1"/>
                        </a:solidFill>
                        <a:latin typeface="NarkisBlockMF-Regular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 marL="73420" marR="73420" marT="36710" marB="36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31374719"/>
                  </a:ext>
                </a:extLst>
              </a:tr>
              <a:tr h="590246">
                <a:tc>
                  <a:txBody>
                    <a:bodyPr/>
                    <a:lstStyle/>
                    <a:p>
                      <a:pPr marL="0" indent="0" algn="ctr" defTabSz="457200" rtl="1" eaLnBrk="1" latinLnBrk="0" hangingPunct="1">
                        <a:buFont typeface="Wingdings" panose="05000000000000000000" pitchFamily="2" charset="2"/>
                        <a:buNone/>
                      </a:pPr>
                      <a:r>
                        <a:rPr lang="he-IL" sz="1600" b="0" i="0" u="none" strike="noStrike" kern="1200" baseline="0" dirty="0">
                          <a:solidFill>
                            <a:schemeClr val="tx1"/>
                          </a:solidFill>
                          <a:latin typeface="NarkisBlockMF-Regular"/>
                          <a:ea typeface="+mn-ea"/>
                          <a:cs typeface="Calibri Light" panose="020F0302020204030204" pitchFamily="34" charset="0"/>
                        </a:rPr>
                        <a:t>תברואה - </a:t>
                      </a:r>
                      <a:r>
                        <a:rPr lang="en-US" sz="1600" b="0" i="0" u="none" strike="noStrike" kern="1200" baseline="0" dirty="0">
                          <a:solidFill>
                            <a:schemeClr val="tx1"/>
                          </a:solidFill>
                          <a:latin typeface="NarkisBlockMF-Regular"/>
                          <a:ea typeface="+mn-ea"/>
                          <a:cs typeface="Calibri Light" panose="020F0302020204030204" pitchFamily="34" charset="0"/>
                        </a:rPr>
                        <a:t>COR</a:t>
                      </a:r>
                      <a:endParaRPr lang="he-IL" sz="1600" b="0" i="0" u="none" strike="noStrike" kern="1200" baseline="0" dirty="0">
                        <a:solidFill>
                          <a:schemeClr val="tx1"/>
                        </a:solidFill>
                        <a:latin typeface="NarkisBlockMF-Regular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 marL="73420" marR="73420" marT="36710" marB="36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ctr" defTabSz="457200" rtl="1" eaLnBrk="1" latinLnBrk="0" hangingPunct="1">
                        <a:buFont typeface="Wingdings" panose="05000000000000000000" pitchFamily="2" charset="2"/>
                        <a:buNone/>
                      </a:pPr>
                      <a:endParaRPr lang="he-IL" sz="1600" b="0" i="0" u="none" strike="noStrike" kern="1200" baseline="0">
                        <a:solidFill>
                          <a:schemeClr val="tx1"/>
                        </a:solidFill>
                        <a:latin typeface="NarkisBlockMF-Regular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 marL="73420" marR="73420" marT="36710" marB="36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ctr" defTabSz="457200" rtl="1" eaLnBrk="1" latinLnBrk="0" hangingPunct="1">
                        <a:buFont typeface="Wingdings" panose="05000000000000000000" pitchFamily="2" charset="2"/>
                        <a:buNone/>
                      </a:pPr>
                      <a:endParaRPr lang="he-IL" sz="1600" b="0" i="0" u="none" strike="noStrike" kern="1200" baseline="0" dirty="0">
                        <a:solidFill>
                          <a:schemeClr val="tx1"/>
                        </a:solidFill>
                        <a:latin typeface="NarkisBlockMF-Regular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 marL="73420" marR="73420" marT="36710" marB="36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ctr" defTabSz="457200" rtl="1" eaLnBrk="1" latinLnBrk="0" hangingPunct="1">
                        <a:buFont typeface="Wingdings" panose="05000000000000000000" pitchFamily="2" charset="2"/>
                        <a:buNone/>
                      </a:pPr>
                      <a:endParaRPr lang="he-IL" sz="1600" b="0" i="0" u="none" strike="noStrike" kern="1200" baseline="0" dirty="0">
                        <a:solidFill>
                          <a:schemeClr val="tx1"/>
                        </a:solidFill>
                        <a:latin typeface="NarkisBlockMF-Regular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 marL="73420" marR="73420" marT="36710" marB="36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18841689"/>
                  </a:ext>
                </a:extLst>
              </a:tr>
              <a:tr h="590246">
                <a:tc>
                  <a:txBody>
                    <a:bodyPr/>
                    <a:lstStyle/>
                    <a:p>
                      <a:pPr marL="0" indent="0" algn="ctr" defTabSz="457200" rtl="1" eaLnBrk="1" latinLnBrk="0" hangingPunct="1">
                        <a:buFont typeface="Wingdings" panose="05000000000000000000" pitchFamily="2" charset="2"/>
                        <a:buNone/>
                      </a:pPr>
                      <a:r>
                        <a:rPr lang="he-IL" sz="1600" b="0" i="0" u="none" strike="noStrike" kern="1200" baseline="0" dirty="0" err="1">
                          <a:solidFill>
                            <a:schemeClr val="tx1"/>
                          </a:solidFill>
                          <a:latin typeface="NarkisBlockMF-Regular"/>
                          <a:ea typeface="+mn-ea"/>
                          <a:cs typeface="Calibri Light" panose="020F0302020204030204" pitchFamily="34" charset="0"/>
                        </a:rPr>
                        <a:t>איכה"ס</a:t>
                      </a:r>
                      <a:endParaRPr lang="he-IL" sz="1600" b="0" i="0" u="none" strike="noStrike" kern="1200" baseline="0" dirty="0">
                        <a:solidFill>
                          <a:schemeClr val="tx1"/>
                        </a:solidFill>
                        <a:latin typeface="NarkisBlockMF-Regular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 marL="73420" marR="73420" marT="36710" marB="36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ctr" defTabSz="457200" rtl="1" eaLnBrk="1" latinLnBrk="0" hangingPunct="1">
                        <a:buFont typeface="Wingdings" panose="05000000000000000000" pitchFamily="2" charset="2"/>
                        <a:buNone/>
                      </a:pPr>
                      <a:endParaRPr lang="he-IL" sz="1600" b="0" i="0" u="none" strike="noStrike" kern="1200" baseline="0">
                        <a:solidFill>
                          <a:schemeClr val="tx1"/>
                        </a:solidFill>
                        <a:latin typeface="NarkisBlockMF-Regular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 marL="73420" marR="73420" marT="36710" marB="36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ctr" defTabSz="457200" rtl="1" eaLnBrk="1" latinLnBrk="0" hangingPunct="1">
                        <a:buFont typeface="Wingdings" panose="05000000000000000000" pitchFamily="2" charset="2"/>
                        <a:buNone/>
                      </a:pPr>
                      <a:endParaRPr lang="he-IL" sz="1600" b="0" i="0" u="none" strike="noStrike" kern="1200" baseline="0" dirty="0">
                        <a:solidFill>
                          <a:schemeClr val="tx1"/>
                        </a:solidFill>
                        <a:latin typeface="NarkisBlockMF-Regular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 marL="73420" marR="73420" marT="36710" marB="36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ctr" defTabSz="457200" rtl="1" eaLnBrk="1" latinLnBrk="0" hangingPunct="1">
                        <a:buFont typeface="Wingdings" panose="05000000000000000000" pitchFamily="2" charset="2"/>
                        <a:buNone/>
                      </a:pPr>
                      <a:endParaRPr lang="he-IL" sz="1600" b="0" i="0" u="none" strike="noStrike" kern="1200" baseline="0" dirty="0">
                        <a:solidFill>
                          <a:schemeClr val="tx1"/>
                        </a:solidFill>
                        <a:latin typeface="NarkisBlockMF-Regular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 marL="73420" marR="73420" marT="36710" marB="36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16788732"/>
                  </a:ext>
                </a:extLst>
              </a:tr>
              <a:tr h="590246">
                <a:tc>
                  <a:txBody>
                    <a:bodyPr/>
                    <a:lstStyle/>
                    <a:p>
                      <a:pPr marL="0" indent="0" algn="ctr" defTabSz="457200" rtl="1" eaLnBrk="1" latinLnBrk="0" hangingPunct="1">
                        <a:buFont typeface="Wingdings" panose="05000000000000000000" pitchFamily="2" charset="2"/>
                        <a:buNone/>
                      </a:pPr>
                      <a:r>
                        <a:rPr lang="he-IL" sz="1600" b="0" i="0" u="none" strike="noStrike" kern="1200" baseline="0" dirty="0">
                          <a:solidFill>
                            <a:schemeClr val="tx1"/>
                          </a:solidFill>
                          <a:latin typeface="NarkisBlockMF-Regular"/>
                          <a:ea typeface="+mn-ea"/>
                          <a:cs typeface="Calibri Light" panose="020F0302020204030204" pitchFamily="34" charset="0"/>
                        </a:rPr>
                        <a:t>תאגיד המים</a:t>
                      </a:r>
                    </a:p>
                  </a:txBody>
                  <a:tcPr marL="73420" marR="73420" marT="36710" marB="36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ctr" defTabSz="457200" rtl="1" eaLnBrk="1" latinLnBrk="0" hangingPunct="1">
                        <a:buFont typeface="Wingdings" panose="05000000000000000000" pitchFamily="2" charset="2"/>
                        <a:buNone/>
                      </a:pPr>
                      <a:endParaRPr lang="he-IL" sz="1600" b="0" i="0" u="none" strike="noStrike" kern="1200" baseline="0">
                        <a:solidFill>
                          <a:schemeClr val="tx1"/>
                        </a:solidFill>
                        <a:latin typeface="NarkisBlockMF-Regular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 marL="73420" marR="73420" marT="36710" marB="36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ctr" defTabSz="457200" rtl="1" eaLnBrk="1" latinLnBrk="0" hangingPunct="1">
                        <a:buFont typeface="Wingdings" panose="05000000000000000000" pitchFamily="2" charset="2"/>
                        <a:buNone/>
                      </a:pPr>
                      <a:endParaRPr lang="he-IL" sz="1600" b="0" i="0" u="none" strike="noStrike" kern="1200" baseline="0" dirty="0">
                        <a:solidFill>
                          <a:schemeClr val="tx1"/>
                        </a:solidFill>
                        <a:latin typeface="NarkisBlockMF-Regular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 marL="73420" marR="73420" marT="36710" marB="36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ctr" defTabSz="457200" rtl="1" eaLnBrk="1" latinLnBrk="0" hangingPunct="1">
                        <a:buFont typeface="Wingdings" panose="05000000000000000000" pitchFamily="2" charset="2"/>
                        <a:buNone/>
                      </a:pPr>
                      <a:endParaRPr lang="he-IL" sz="1600" b="0" i="0" u="none" strike="noStrike" kern="1200" baseline="0" dirty="0">
                        <a:solidFill>
                          <a:schemeClr val="tx1"/>
                        </a:solidFill>
                        <a:latin typeface="NarkisBlockMF-Regular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 marL="73420" marR="73420" marT="36710" marB="36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22022503"/>
                  </a:ext>
                </a:extLst>
              </a:tr>
              <a:tr h="590246">
                <a:tc>
                  <a:txBody>
                    <a:bodyPr/>
                    <a:lstStyle/>
                    <a:p>
                      <a:pPr marL="0" indent="0" algn="ctr" defTabSz="457200" rtl="1" eaLnBrk="1" latinLnBrk="0" hangingPunct="1">
                        <a:buFont typeface="Wingdings" panose="05000000000000000000" pitchFamily="2" charset="2"/>
                        <a:buNone/>
                      </a:pPr>
                      <a:r>
                        <a:rPr lang="he-IL" sz="1600" b="0" i="0" u="none" strike="noStrike" kern="1200" baseline="0" dirty="0">
                          <a:solidFill>
                            <a:schemeClr val="tx1"/>
                          </a:solidFill>
                          <a:latin typeface="NarkisBlockMF-Regular"/>
                          <a:ea typeface="+mn-ea"/>
                          <a:cs typeface="Calibri Light" panose="020F0302020204030204" pitchFamily="34" charset="0"/>
                        </a:rPr>
                        <a:t>שטחי ציבור</a:t>
                      </a:r>
                    </a:p>
                  </a:txBody>
                  <a:tcPr marL="73420" marR="73420" marT="36710" marB="36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ctr" defTabSz="457200" rtl="1" eaLnBrk="1" latinLnBrk="0" hangingPunct="1">
                        <a:buFont typeface="Wingdings" panose="05000000000000000000" pitchFamily="2" charset="2"/>
                        <a:buNone/>
                      </a:pPr>
                      <a:endParaRPr lang="he-IL" sz="1600" b="0" i="0" u="none" strike="noStrike" kern="1200" baseline="0">
                        <a:solidFill>
                          <a:schemeClr val="tx1"/>
                        </a:solidFill>
                        <a:latin typeface="NarkisBlockMF-Regular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 marL="73420" marR="73420" marT="36710" marB="36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ctr" defTabSz="457200" rtl="1" eaLnBrk="1" latinLnBrk="0" hangingPunct="1">
                        <a:buFont typeface="Wingdings" panose="05000000000000000000" pitchFamily="2" charset="2"/>
                        <a:buNone/>
                      </a:pPr>
                      <a:endParaRPr lang="he-IL" sz="1600" b="0" i="0" u="none" strike="noStrike" kern="1200" baseline="0" dirty="0">
                        <a:solidFill>
                          <a:schemeClr val="tx1"/>
                        </a:solidFill>
                        <a:latin typeface="NarkisBlockMF-Regular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 marL="73420" marR="73420" marT="36710" marB="36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ctr" defTabSz="457200" rtl="1" eaLnBrk="1" latinLnBrk="0" hangingPunct="1">
                        <a:buFont typeface="Wingdings" panose="05000000000000000000" pitchFamily="2" charset="2"/>
                        <a:buNone/>
                      </a:pPr>
                      <a:endParaRPr lang="he-IL" sz="1600" b="0" i="0" u="none" strike="noStrike" kern="1200" baseline="0" dirty="0">
                        <a:solidFill>
                          <a:schemeClr val="tx1"/>
                        </a:solidFill>
                        <a:latin typeface="NarkisBlockMF-Regular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 marL="73420" marR="73420" marT="36710" marB="36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37733068"/>
                  </a:ext>
                </a:extLst>
              </a:tr>
              <a:tr h="590246">
                <a:tc>
                  <a:txBody>
                    <a:bodyPr/>
                    <a:lstStyle/>
                    <a:p>
                      <a:pPr marL="0" indent="0" algn="ctr" defTabSz="457200" rtl="1" eaLnBrk="1" latinLnBrk="0" hangingPunct="1">
                        <a:buFont typeface="Wingdings" panose="05000000000000000000" pitchFamily="2" charset="2"/>
                        <a:buNone/>
                      </a:pPr>
                      <a:r>
                        <a:rPr lang="he-IL" sz="1600" b="0" i="0" u="none" strike="noStrike" kern="1200" baseline="0" dirty="0">
                          <a:solidFill>
                            <a:schemeClr val="tx1"/>
                          </a:solidFill>
                          <a:latin typeface="NarkisBlockMF-Regular"/>
                          <a:ea typeface="+mn-ea"/>
                          <a:cs typeface="Calibri Light" panose="020F0302020204030204" pitchFamily="34" charset="0"/>
                        </a:rPr>
                        <a:t>מחלקת רישוי</a:t>
                      </a:r>
                    </a:p>
                  </a:txBody>
                  <a:tcPr marL="73420" marR="73420" marT="36710" marB="36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ctr" defTabSz="457200" rtl="1" eaLnBrk="1" latinLnBrk="0" hangingPunct="1">
                        <a:buFont typeface="Wingdings" panose="05000000000000000000" pitchFamily="2" charset="2"/>
                        <a:buNone/>
                      </a:pPr>
                      <a:endParaRPr lang="he-IL" sz="1600" b="0" i="0" u="none" strike="noStrike" kern="1200" baseline="0">
                        <a:solidFill>
                          <a:schemeClr val="tx1"/>
                        </a:solidFill>
                        <a:latin typeface="NarkisBlockMF-Regular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 marL="73420" marR="73420" marT="36710" marB="36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ctr" defTabSz="457200" rtl="1" eaLnBrk="1" latinLnBrk="0" hangingPunct="1">
                        <a:buFont typeface="Wingdings" panose="05000000000000000000" pitchFamily="2" charset="2"/>
                        <a:buNone/>
                      </a:pPr>
                      <a:endParaRPr lang="he-IL" sz="1600" b="0" i="0" u="none" strike="noStrike" kern="1200" baseline="0" dirty="0">
                        <a:solidFill>
                          <a:schemeClr val="tx1"/>
                        </a:solidFill>
                        <a:latin typeface="NarkisBlockMF-Regular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 marL="73420" marR="73420" marT="36710" marB="36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indent="0" algn="ctr" defTabSz="457200" rtl="1" eaLnBrk="1" latinLnBrk="0" hangingPunct="1">
                        <a:buFont typeface="Wingdings" panose="05000000000000000000" pitchFamily="2" charset="2"/>
                        <a:buNone/>
                      </a:pPr>
                      <a:endParaRPr lang="he-IL" sz="1600" b="0" i="0" u="none" strike="noStrike" kern="1200" baseline="0" dirty="0">
                        <a:solidFill>
                          <a:schemeClr val="tx1"/>
                        </a:solidFill>
                        <a:latin typeface="NarkisBlockMF-Regular"/>
                        <a:ea typeface="+mn-ea"/>
                        <a:cs typeface="Calibri Light" panose="020F0302020204030204" pitchFamily="34" charset="0"/>
                      </a:endParaRPr>
                    </a:p>
                  </a:txBody>
                  <a:tcPr marL="73420" marR="73420" marT="36710" marB="3671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369025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98436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15CB46-962D-9401-D163-82C2708B40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תיבת טקסט 7">
            <a:extLst>
              <a:ext uri="{FF2B5EF4-FFF2-40B4-BE49-F238E27FC236}">
                <a16:creationId xmlns:a16="http://schemas.microsoft.com/office/drawing/2014/main" id="{B4E5A2DD-9294-667A-9B18-A3CF27D9C6B3}"/>
              </a:ext>
            </a:extLst>
          </p:cNvPr>
          <p:cNvSpPr txBox="1"/>
          <p:nvPr/>
        </p:nvSpPr>
        <p:spPr>
          <a:xfrm>
            <a:off x="9757611" y="517682"/>
            <a:ext cx="2712911" cy="7764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he-IL"/>
            </a:defPPr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marL="457200" indent="-457200" algn="r" rtl="1">
              <a:buAutoNum type="arabicPeriod"/>
            </a:pPr>
            <a:r>
              <a:rPr lang="he-IL" sz="2223" b="1" dirty="0">
                <a:latin typeface="+mn-lt"/>
              </a:rPr>
              <a:t>כללי</a:t>
            </a:r>
            <a:br>
              <a:rPr lang="en-US" sz="2223" b="1" dirty="0">
                <a:latin typeface="+mn-lt"/>
              </a:rPr>
            </a:br>
            <a:r>
              <a:rPr lang="he-IL" sz="2223" b="1" dirty="0">
                <a:latin typeface="+mn-lt"/>
              </a:rPr>
              <a:t>1.1 תוכן עניינים</a:t>
            </a:r>
          </a:p>
        </p:txBody>
      </p:sp>
      <p:sp>
        <p:nvSpPr>
          <p:cNvPr id="2" name="תיבת טקסט 1">
            <a:extLst>
              <a:ext uri="{FF2B5EF4-FFF2-40B4-BE49-F238E27FC236}">
                <a16:creationId xmlns:a16="http://schemas.microsoft.com/office/drawing/2014/main" id="{D3BD8545-6207-435F-5AAD-DE087CB51A18}"/>
              </a:ext>
            </a:extLst>
          </p:cNvPr>
          <p:cNvSpPr txBox="1"/>
          <p:nvPr/>
        </p:nvSpPr>
        <p:spPr>
          <a:xfrm>
            <a:off x="3850106" y="1552397"/>
            <a:ext cx="837978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he-IL"/>
            </a:defPPr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algn="r"/>
            <a:r>
              <a:rPr lang="he-IL" dirty="0">
                <a:latin typeface="+mn-lt"/>
              </a:rPr>
              <a:t>יש להציג תוכן עניינים מסודר הכולל נושאים + מס עמוד.</a:t>
            </a:r>
          </a:p>
        </p:txBody>
      </p:sp>
    </p:spTree>
    <p:extLst>
      <p:ext uri="{BB962C8B-B14F-4D97-AF65-F5344CB8AC3E}">
        <p14:creationId xmlns:p14="http://schemas.microsoft.com/office/powerpoint/2010/main" val="26040499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454911BF-74DC-CAA1-4121-DCE27EE7D43D}"/>
              </a:ext>
            </a:extLst>
          </p:cNvPr>
          <p:cNvSpPr txBox="1"/>
          <p:nvPr/>
        </p:nvSpPr>
        <p:spPr>
          <a:xfrm>
            <a:off x="5841122" y="1404309"/>
            <a:ext cx="6400800" cy="181588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he-IL"/>
            </a:defPPr>
            <a:lvl1pPr marL="285750" indent="-285750">
              <a:buFont typeface="Wingdings" panose="05000000000000000000" pitchFamily="2" charset="2"/>
              <a:buChar char="§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algn="r" rtl="1"/>
            <a:r>
              <a:rPr lang="he-IL" sz="1600" dirty="0"/>
              <a:t>לסמן את גבול תא השטח של המגרש/המתחם.</a:t>
            </a:r>
          </a:p>
          <a:p>
            <a:pPr algn="r" rtl="1"/>
            <a:r>
              <a:rPr lang="he-IL" sz="1600" dirty="0"/>
              <a:t>לציין את שטחו של המתחם ואת הרחובות הסובבים.</a:t>
            </a:r>
          </a:p>
          <a:p>
            <a:pPr algn="r" rtl="1"/>
            <a:r>
              <a:rPr lang="he-IL" sz="1600" dirty="0"/>
              <a:t>סימון קו כחול של התכנית.</a:t>
            </a:r>
          </a:p>
          <a:p>
            <a:pPr algn="r" rtl="1"/>
            <a:r>
              <a:rPr lang="he-IL" sz="1600" dirty="0"/>
              <a:t>יש לציין גושים וחלקות.</a:t>
            </a:r>
          </a:p>
          <a:p>
            <a:pPr algn="r" rtl="1"/>
            <a:r>
              <a:rPr lang="he-IL" sz="1600" dirty="0"/>
              <a:t>יש לציין את שטח המתחם לתכנון.</a:t>
            </a:r>
          </a:p>
          <a:p>
            <a:pPr algn="r" rtl="1"/>
            <a:r>
              <a:rPr lang="he-IL" sz="1600" dirty="0">
                <a:latin typeface="NarkisBlockMF-Regular"/>
              </a:rPr>
              <a:t>יש להציג את סקר העצים על גביי התוכנית </a:t>
            </a:r>
          </a:p>
          <a:p>
            <a:pPr algn="r" rtl="1"/>
            <a:r>
              <a:rPr lang="he-IL" sz="1600" dirty="0">
                <a:latin typeface="NarkisBlockMF-Regular"/>
              </a:rPr>
              <a:t>יש להציג תמונות של עצים לכריתה + לשימור.</a:t>
            </a:r>
          </a:p>
        </p:txBody>
      </p:sp>
      <p:sp>
        <p:nvSpPr>
          <p:cNvPr id="6" name="מלבן 5">
            <a:extLst>
              <a:ext uri="{FF2B5EF4-FFF2-40B4-BE49-F238E27FC236}">
                <a16:creationId xmlns:a16="http://schemas.microsoft.com/office/drawing/2014/main" id="{ABDE8331-150C-A7D9-6946-55FC40BD9BA3}"/>
              </a:ext>
            </a:extLst>
          </p:cNvPr>
          <p:cNvSpPr/>
          <p:nvPr/>
        </p:nvSpPr>
        <p:spPr>
          <a:xfrm>
            <a:off x="173421" y="154503"/>
            <a:ext cx="12353859" cy="79150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2223"/>
          </a:p>
        </p:txBody>
      </p:sp>
      <p:sp>
        <p:nvSpPr>
          <p:cNvPr id="7" name="תיבת טקסט 6">
            <a:extLst>
              <a:ext uri="{FF2B5EF4-FFF2-40B4-BE49-F238E27FC236}">
                <a16:creationId xmlns:a16="http://schemas.microsoft.com/office/drawing/2014/main" id="{2B936C84-0C1C-B0F1-378A-E205F8787792}"/>
              </a:ext>
            </a:extLst>
          </p:cNvPr>
          <p:cNvSpPr txBox="1"/>
          <p:nvPr/>
        </p:nvSpPr>
        <p:spPr>
          <a:xfrm>
            <a:off x="8698832" y="471962"/>
            <a:ext cx="3543090" cy="43441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he-IL"/>
            </a:defPPr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algn="r"/>
            <a:r>
              <a:rPr lang="he-IL" sz="2223" b="1" dirty="0">
                <a:latin typeface="+mn-lt"/>
              </a:rPr>
              <a:t>1.2 מפה  ותצ"א להתמצאות</a:t>
            </a:r>
          </a:p>
        </p:txBody>
      </p:sp>
    </p:spTree>
    <p:extLst>
      <p:ext uri="{BB962C8B-B14F-4D97-AF65-F5344CB8AC3E}">
        <p14:creationId xmlns:p14="http://schemas.microsoft.com/office/powerpoint/2010/main" val="31907011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F5C19F-32FF-009B-5F01-D683062DE4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מלבן 5">
            <a:extLst>
              <a:ext uri="{FF2B5EF4-FFF2-40B4-BE49-F238E27FC236}">
                <a16:creationId xmlns:a16="http://schemas.microsoft.com/office/drawing/2014/main" id="{B53FD897-2DD9-588A-6A3B-A54A3620B150}"/>
              </a:ext>
            </a:extLst>
          </p:cNvPr>
          <p:cNvSpPr/>
          <p:nvPr/>
        </p:nvSpPr>
        <p:spPr>
          <a:xfrm>
            <a:off x="173421" y="154503"/>
            <a:ext cx="12353859" cy="79150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2223"/>
          </a:p>
        </p:txBody>
      </p:sp>
      <p:sp>
        <p:nvSpPr>
          <p:cNvPr id="7" name="תיבת טקסט 6">
            <a:extLst>
              <a:ext uri="{FF2B5EF4-FFF2-40B4-BE49-F238E27FC236}">
                <a16:creationId xmlns:a16="http://schemas.microsoft.com/office/drawing/2014/main" id="{42C26755-22EA-DEDE-061E-500A9AC1E48D}"/>
              </a:ext>
            </a:extLst>
          </p:cNvPr>
          <p:cNvSpPr txBox="1"/>
          <p:nvPr/>
        </p:nvSpPr>
        <p:spPr>
          <a:xfrm>
            <a:off x="8698832" y="471962"/>
            <a:ext cx="3543090" cy="43441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he-IL"/>
            </a:defPPr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algn="r"/>
            <a:r>
              <a:rPr lang="he-IL" sz="2223" b="1" dirty="0">
                <a:latin typeface="+mn-lt"/>
              </a:rPr>
              <a:t>1.3 מפת מדידה</a:t>
            </a:r>
          </a:p>
        </p:txBody>
      </p:sp>
    </p:spTree>
    <p:extLst>
      <p:ext uri="{BB962C8B-B14F-4D97-AF65-F5344CB8AC3E}">
        <p14:creationId xmlns:p14="http://schemas.microsoft.com/office/powerpoint/2010/main" val="16922297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454911BF-74DC-CAA1-4121-DCE27EE7D43D}"/>
              </a:ext>
            </a:extLst>
          </p:cNvPr>
          <p:cNvSpPr txBox="1"/>
          <p:nvPr/>
        </p:nvSpPr>
        <p:spPr>
          <a:xfrm>
            <a:off x="3383280" y="1223835"/>
            <a:ext cx="9012358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he-IL"/>
            </a:defPPr>
            <a:lvl1pPr marL="285750" indent="-285750">
              <a:buFont typeface="Wingdings" panose="05000000000000000000" pitchFamily="2" charset="2"/>
              <a:buChar char="§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algn="r" rtl="1"/>
            <a:r>
              <a:rPr lang="he-IL" sz="1800" b="0" i="0" u="none" strike="noStrike" baseline="0" dirty="0">
                <a:latin typeface="NarkisBlockMF-Regular"/>
              </a:rPr>
              <a:t>להראות תמונות של הבינוי, הגדרות והעצים הקיימים באתר</a:t>
            </a:r>
            <a:r>
              <a:rPr lang="he-IL" sz="1800" dirty="0">
                <a:latin typeface="NarkisBlockMF-Regular"/>
              </a:rPr>
              <a:t>.</a:t>
            </a:r>
          </a:p>
          <a:p>
            <a:pPr algn="r" rtl="1"/>
            <a:r>
              <a:rPr lang="he-IL" sz="1800" b="0" i="0" u="none" strike="noStrike" baseline="0" dirty="0">
                <a:latin typeface="NarkisBlockMF-Regular"/>
              </a:rPr>
              <a:t>להראות את המפגש של המגרש/המתחם עם המרחב הציבורי והפרשי המפלסים (אם קיימים).</a:t>
            </a:r>
          </a:p>
          <a:p>
            <a:pPr algn="r" rtl="1"/>
            <a:r>
              <a:rPr lang="he-IL" sz="1800" b="0" i="0" u="none" strike="noStrike" baseline="0" dirty="0">
                <a:latin typeface="NarkisBlockMF-Regular"/>
              </a:rPr>
              <a:t>לסמן על גבי תכנית מוקטנת מאיזה כיוון המבט של התמונות.</a:t>
            </a:r>
          </a:p>
          <a:p>
            <a:pPr algn="r" rtl="1"/>
            <a:endParaRPr lang="he-IL" sz="1800" b="0" i="0" u="none" strike="noStrike" baseline="0" dirty="0">
              <a:latin typeface="NarkisBlockMF-Regular"/>
            </a:endParaRPr>
          </a:p>
        </p:txBody>
      </p:sp>
      <p:sp>
        <p:nvSpPr>
          <p:cNvPr id="6" name="מלבן 5">
            <a:extLst>
              <a:ext uri="{FF2B5EF4-FFF2-40B4-BE49-F238E27FC236}">
                <a16:creationId xmlns:a16="http://schemas.microsoft.com/office/drawing/2014/main" id="{ABDE8331-150C-A7D9-6946-55FC40BD9BA3}"/>
              </a:ext>
            </a:extLst>
          </p:cNvPr>
          <p:cNvSpPr/>
          <p:nvPr/>
        </p:nvSpPr>
        <p:spPr>
          <a:xfrm>
            <a:off x="173421" y="154503"/>
            <a:ext cx="12353859" cy="79150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2223"/>
          </a:p>
        </p:txBody>
      </p:sp>
      <p:sp>
        <p:nvSpPr>
          <p:cNvPr id="7" name="תיבת טקסט 6">
            <a:extLst>
              <a:ext uri="{FF2B5EF4-FFF2-40B4-BE49-F238E27FC236}">
                <a16:creationId xmlns:a16="http://schemas.microsoft.com/office/drawing/2014/main" id="{2B936C84-0C1C-B0F1-378A-E205F8787792}"/>
              </a:ext>
            </a:extLst>
          </p:cNvPr>
          <p:cNvSpPr txBox="1"/>
          <p:nvPr/>
        </p:nvSpPr>
        <p:spPr>
          <a:xfrm>
            <a:off x="7418070" y="471962"/>
            <a:ext cx="4823852" cy="43441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he-IL"/>
            </a:defPPr>
            <a:lvl1pPr>
              <a:defRPr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algn="r"/>
            <a:r>
              <a:rPr lang="he-IL" sz="2223" b="1" dirty="0">
                <a:latin typeface="+mn-lt"/>
              </a:rPr>
              <a:t>1.4. התמצאות – תמונות של מצב קיים</a:t>
            </a:r>
          </a:p>
        </p:txBody>
      </p:sp>
    </p:spTree>
    <p:extLst>
      <p:ext uri="{BB962C8B-B14F-4D97-AF65-F5344CB8AC3E}">
        <p14:creationId xmlns:p14="http://schemas.microsoft.com/office/powerpoint/2010/main" val="39758119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DF4777-B3CB-D6E6-AC8C-285F11FEB1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17E446A5-7D3F-CD5F-A680-81D8F51F7C2A}"/>
              </a:ext>
            </a:extLst>
          </p:cNvPr>
          <p:cNvSpPr txBox="1"/>
          <p:nvPr/>
        </p:nvSpPr>
        <p:spPr>
          <a:xfrm>
            <a:off x="3383280" y="1223835"/>
            <a:ext cx="901235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he-IL"/>
            </a:defPPr>
            <a:lvl1pPr marL="285750" indent="-285750">
              <a:buFont typeface="Wingdings" panose="05000000000000000000" pitchFamily="2" charset="2"/>
              <a:buChar char="§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algn="r" rtl="1"/>
            <a:r>
              <a:rPr lang="he-IL" sz="1800" b="0" i="0" u="none" strike="noStrike" baseline="0" dirty="0">
                <a:latin typeface="NarkisBlockMF-Regular"/>
              </a:rPr>
              <a:t>לסמן את גבול תא השטח של המגרש/המתחם.</a:t>
            </a:r>
          </a:p>
        </p:txBody>
      </p:sp>
      <p:sp>
        <p:nvSpPr>
          <p:cNvPr id="6" name="מלבן 5">
            <a:extLst>
              <a:ext uri="{FF2B5EF4-FFF2-40B4-BE49-F238E27FC236}">
                <a16:creationId xmlns:a16="http://schemas.microsoft.com/office/drawing/2014/main" id="{549A4673-E088-C212-D68E-C6EEDE0FCA7A}"/>
              </a:ext>
            </a:extLst>
          </p:cNvPr>
          <p:cNvSpPr/>
          <p:nvPr/>
        </p:nvSpPr>
        <p:spPr>
          <a:xfrm>
            <a:off x="173421" y="154503"/>
            <a:ext cx="12353859" cy="79150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2223"/>
          </a:p>
        </p:txBody>
      </p:sp>
      <p:sp>
        <p:nvSpPr>
          <p:cNvPr id="7" name="תיבת טקסט 6">
            <a:extLst>
              <a:ext uri="{FF2B5EF4-FFF2-40B4-BE49-F238E27FC236}">
                <a16:creationId xmlns:a16="http://schemas.microsoft.com/office/drawing/2014/main" id="{7C36B5FC-0194-BCE9-AFFE-3DDA3042774F}"/>
              </a:ext>
            </a:extLst>
          </p:cNvPr>
          <p:cNvSpPr txBox="1"/>
          <p:nvPr/>
        </p:nvSpPr>
        <p:spPr>
          <a:xfrm>
            <a:off x="5822066" y="504503"/>
            <a:ext cx="6573572" cy="7764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en-US"/>
            </a:defPPr>
            <a:lvl1pPr algn="r">
              <a:defRPr sz="2223" b="1">
                <a:cs typeface="Calibri Light" panose="020F0302020204030204" pitchFamily="34" charset="0"/>
              </a:defRPr>
            </a:lvl1pPr>
          </a:lstStyle>
          <a:p>
            <a:r>
              <a:rPr lang="he-IL" dirty="0"/>
              <a:t>2. מסמכי </a:t>
            </a:r>
            <a:r>
              <a:rPr lang="he-IL" dirty="0" err="1"/>
              <a:t>התב"ע</a:t>
            </a:r>
            <a:endParaRPr lang="he-IL" dirty="0"/>
          </a:p>
          <a:p>
            <a:r>
              <a:rPr lang="he-IL" dirty="0"/>
              <a:t>שם + מספר התכנית (תשריט)</a:t>
            </a:r>
          </a:p>
        </p:txBody>
      </p:sp>
    </p:spTree>
    <p:extLst>
      <p:ext uri="{BB962C8B-B14F-4D97-AF65-F5344CB8AC3E}">
        <p14:creationId xmlns:p14="http://schemas.microsoft.com/office/powerpoint/2010/main" val="10629974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מלבן 5">
            <a:extLst>
              <a:ext uri="{FF2B5EF4-FFF2-40B4-BE49-F238E27FC236}">
                <a16:creationId xmlns:a16="http://schemas.microsoft.com/office/drawing/2014/main" id="{ABDE8331-150C-A7D9-6946-55FC40BD9BA3}"/>
              </a:ext>
            </a:extLst>
          </p:cNvPr>
          <p:cNvSpPr/>
          <p:nvPr/>
        </p:nvSpPr>
        <p:spPr>
          <a:xfrm>
            <a:off x="173421" y="154503"/>
            <a:ext cx="12353859" cy="79150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2223"/>
          </a:p>
        </p:txBody>
      </p:sp>
      <p:sp>
        <p:nvSpPr>
          <p:cNvPr id="7" name="תיבת טקסט 6">
            <a:extLst>
              <a:ext uri="{FF2B5EF4-FFF2-40B4-BE49-F238E27FC236}">
                <a16:creationId xmlns:a16="http://schemas.microsoft.com/office/drawing/2014/main" id="{2B936C84-0C1C-B0F1-378A-E205F8787792}"/>
              </a:ext>
            </a:extLst>
          </p:cNvPr>
          <p:cNvSpPr txBox="1"/>
          <p:nvPr/>
        </p:nvSpPr>
        <p:spPr>
          <a:xfrm>
            <a:off x="3646025" y="504503"/>
            <a:ext cx="8749613" cy="43441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en-US"/>
            </a:defPPr>
            <a:lvl1pPr algn="r">
              <a:defRPr sz="2223" b="1">
                <a:cs typeface="Calibri Light" panose="020F0302020204030204" pitchFamily="34" charset="0"/>
              </a:defRPr>
            </a:lvl1pPr>
          </a:lstStyle>
          <a:p>
            <a:r>
              <a:rPr lang="he-IL" dirty="0"/>
              <a:t>3. תיאור הפרוייקט – קונספט ונתונים כלליים</a:t>
            </a:r>
          </a:p>
        </p:txBody>
      </p:sp>
      <p:sp>
        <p:nvSpPr>
          <p:cNvPr id="2" name="תיבת טקסט 1">
            <a:extLst>
              <a:ext uri="{FF2B5EF4-FFF2-40B4-BE49-F238E27FC236}">
                <a16:creationId xmlns:a16="http://schemas.microsoft.com/office/drawing/2014/main" id="{454911BF-74DC-CAA1-4121-DCE27EE7D43D}"/>
              </a:ext>
            </a:extLst>
          </p:cNvPr>
          <p:cNvSpPr txBox="1"/>
          <p:nvPr/>
        </p:nvSpPr>
        <p:spPr>
          <a:xfrm>
            <a:off x="3383280" y="1223835"/>
            <a:ext cx="9012358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he-IL"/>
            </a:defPPr>
            <a:lvl1pPr marL="285750" indent="-285750">
              <a:buFont typeface="Wingdings" panose="05000000000000000000" pitchFamily="2" charset="2"/>
              <a:buChar char="§"/>
              <a:defRPr sz="14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pPr algn="r" rtl="1"/>
            <a:r>
              <a:rPr lang="he-IL" sz="1800" b="0" i="0" u="none" strike="noStrike" baseline="0" dirty="0">
                <a:latin typeface="NarkisBlockMF-Regular"/>
              </a:rPr>
              <a:t>להציג את הקונספט בטקסט, דיאגרמות ושרטוטים.</a:t>
            </a:r>
          </a:p>
          <a:p>
            <a:pPr algn="r" rtl="1"/>
            <a:r>
              <a:rPr lang="he-IL" sz="1800" dirty="0">
                <a:latin typeface="NarkisBlockMF-Regular"/>
              </a:rPr>
              <a:t>בתוכנית למבני ציבור יש להראות פרוגרמה מאושרת.</a:t>
            </a:r>
            <a:endParaRPr lang="he-IL" sz="1600" dirty="0"/>
          </a:p>
          <a:p>
            <a:pPr marL="0" indent="0" algn="r" rtl="1">
              <a:buNone/>
            </a:pPr>
            <a:endParaRPr lang="he-IL" sz="1800" b="0" i="0" u="none" strike="noStrike" baseline="0" dirty="0">
              <a:latin typeface="NarkisBlockMF-Regular"/>
            </a:endParaRPr>
          </a:p>
        </p:txBody>
      </p:sp>
    </p:spTree>
    <p:extLst>
      <p:ext uri="{BB962C8B-B14F-4D97-AF65-F5344CB8AC3E}">
        <p14:creationId xmlns:p14="http://schemas.microsoft.com/office/powerpoint/2010/main" val="36786933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56CDB4-F925-461A-3068-FC0BA49693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מלבן 5">
            <a:extLst>
              <a:ext uri="{FF2B5EF4-FFF2-40B4-BE49-F238E27FC236}">
                <a16:creationId xmlns:a16="http://schemas.microsoft.com/office/drawing/2014/main" id="{1C20DEE2-94E8-2B09-531E-7A90ECD15773}"/>
              </a:ext>
            </a:extLst>
          </p:cNvPr>
          <p:cNvSpPr/>
          <p:nvPr/>
        </p:nvSpPr>
        <p:spPr>
          <a:xfrm>
            <a:off x="173421" y="154503"/>
            <a:ext cx="12353859" cy="79150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2223"/>
          </a:p>
        </p:txBody>
      </p:sp>
      <p:sp>
        <p:nvSpPr>
          <p:cNvPr id="7" name="תיבת טקסט 6">
            <a:extLst>
              <a:ext uri="{FF2B5EF4-FFF2-40B4-BE49-F238E27FC236}">
                <a16:creationId xmlns:a16="http://schemas.microsoft.com/office/drawing/2014/main" id="{D49785A3-FA82-85EE-7449-07459A564592}"/>
              </a:ext>
            </a:extLst>
          </p:cNvPr>
          <p:cNvSpPr txBox="1"/>
          <p:nvPr/>
        </p:nvSpPr>
        <p:spPr>
          <a:xfrm>
            <a:off x="3646025" y="504503"/>
            <a:ext cx="8749613" cy="43441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en-US"/>
            </a:defPPr>
            <a:lvl1pPr algn="r">
              <a:defRPr sz="2223" b="1">
                <a:cs typeface="Calibri Light" panose="020F0302020204030204" pitchFamily="34" charset="0"/>
              </a:defRPr>
            </a:lvl1pPr>
          </a:lstStyle>
          <a:p>
            <a:r>
              <a:rPr lang="he-IL" dirty="0"/>
              <a:t>3. תיאור הפרוייקט – נתונים כלליים</a:t>
            </a:r>
          </a:p>
        </p:txBody>
      </p:sp>
      <p:graphicFrame>
        <p:nvGraphicFramePr>
          <p:cNvPr id="2" name="טבלה 1">
            <a:extLst>
              <a:ext uri="{FF2B5EF4-FFF2-40B4-BE49-F238E27FC236}">
                <a16:creationId xmlns:a16="http://schemas.microsoft.com/office/drawing/2014/main" id="{79DF04B0-BAD2-64F8-B8A8-F34AF0C028A7}"/>
              </a:ext>
            </a:extLst>
          </p:cNvPr>
          <p:cNvGraphicFramePr>
            <a:graphicFrameLocks noGrp="1"/>
          </p:cNvGraphicFramePr>
          <p:nvPr/>
        </p:nvGraphicFramePr>
        <p:xfrm>
          <a:off x="9384632" y="1288917"/>
          <a:ext cx="2883568" cy="1725864"/>
        </p:xfrm>
        <a:graphic>
          <a:graphicData uri="http://schemas.openxmlformats.org/drawingml/2006/table">
            <a:tbl>
              <a:tblPr rtl="1" firstRow="1" bandRow="1">
                <a:tableStyleId>{9D7B26C5-4107-4FEC-AEDC-1716B250A1EF}</a:tableStyleId>
              </a:tblPr>
              <a:tblGrid>
                <a:gridCol w="1441784">
                  <a:extLst>
                    <a:ext uri="{9D8B030D-6E8A-4147-A177-3AD203B41FA5}">
                      <a16:colId xmlns:a16="http://schemas.microsoft.com/office/drawing/2014/main" val="1466735373"/>
                    </a:ext>
                  </a:extLst>
                </a:gridCol>
                <a:gridCol w="1441784">
                  <a:extLst>
                    <a:ext uri="{9D8B030D-6E8A-4147-A177-3AD203B41FA5}">
                      <a16:colId xmlns:a16="http://schemas.microsoft.com/office/drawing/2014/main" val="2381184872"/>
                    </a:ext>
                  </a:extLst>
                </a:gridCol>
              </a:tblGrid>
              <a:tr h="431466">
                <a:tc gridSpan="2">
                  <a:txBody>
                    <a:bodyPr/>
                    <a:lstStyle/>
                    <a:p>
                      <a:pPr rtl="1"/>
                      <a:r>
                        <a:rPr lang="he-IL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מאזן עצים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3486521"/>
                  </a:ext>
                </a:extLst>
              </a:tr>
              <a:tr h="431466">
                <a:tc>
                  <a:txBody>
                    <a:bodyPr/>
                    <a:lstStyle/>
                    <a:p>
                      <a:pPr algn="r" rtl="1"/>
                      <a:r>
                        <a:rPr lang="he-IL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עצים קיימים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  <a:endParaRPr lang="he-IL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7875091"/>
                  </a:ext>
                </a:extLst>
              </a:tr>
              <a:tr h="431466">
                <a:tc>
                  <a:txBody>
                    <a:bodyPr/>
                    <a:lstStyle/>
                    <a:p>
                      <a:pPr algn="r" rtl="1"/>
                      <a:r>
                        <a:rPr lang="he-IL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עצים מתוכננים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  <a:endParaRPr lang="he-IL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3917080"/>
                  </a:ext>
                </a:extLst>
              </a:tr>
              <a:tr h="431466">
                <a:tc>
                  <a:txBody>
                    <a:bodyPr/>
                    <a:lstStyle/>
                    <a:p>
                      <a:pPr algn="r" rtl="1"/>
                      <a:r>
                        <a:rPr lang="he-IL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סה"כ תוספת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  <a:endParaRPr lang="he-IL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6648582"/>
                  </a:ext>
                </a:extLst>
              </a:tr>
            </a:tbl>
          </a:graphicData>
        </a:graphic>
      </p:graphicFrame>
      <p:graphicFrame>
        <p:nvGraphicFramePr>
          <p:cNvPr id="3" name="טבלה 2">
            <a:extLst>
              <a:ext uri="{FF2B5EF4-FFF2-40B4-BE49-F238E27FC236}">
                <a16:creationId xmlns:a16="http://schemas.microsoft.com/office/drawing/2014/main" id="{C4696490-DC85-57AD-23C9-A9718D291EA4}"/>
              </a:ext>
            </a:extLst>
          </p:cNvPr>
          <p:cNvGraphicFramePr>
            <a:graphicFrameLocks noGrp="1"/>
          </p:cNvGraphicFramePr>
          <p:nvPr/>
        </p:nvGraphicFramePr>
        <p:xfrm>
          <a:off x="9384632" y="3366319"/>
          <a:ext cx="2883568" cy="1725864"/>
        </p:xfrm>
        <a:graphic>
          <a:graphicData uri="http://schemas.openxmlformats.org/drawingml/2006/table">
            <a:tbl>
              <a:tblPr rtl="1" firstRow="1" bandRow="1">
                <a:tableStyleId>{9D7B26C5-4107-4FEC-AEDC-1716B250A1EF}</a:tableStyleId>
              </a:tblPr>
              <a:tblGrid>
                <a:gridCol w="1441784">
                  <a:extLst>
                    <a:ext uri="{9D8B030D-6E8A-4147-A177-3AD203B41FA5}">
                      <a16:colId xmlns:a16="http://schemas.microsoft.com/office/drawing/2014/main" val="1466735373"/>
                    </a:ext>
                  </a:extLst>
                </a:gridCol>
                <a:gridCol w="1441784">
                  <a:extLst>
                    <a:ext uri="{9D8B030D-6E8A-4147-A177-3AD203B41FA5}">
                      <a16:colId xmlns:a16="http://schemas.microsoft.com/office/drawing/2014/main" val="2381184872"/>
                    </a:ext>
                  </a:extLst>
                </a:gridCol>
              </a:tblGrid>
              <a:tr h="431466">
                <a:tc gridSpan="2">
                  <a:txBody>
                    <a:bodyPr/>
                    <a:lstStyle/>
                    <a:p>
                      <a:pPr rtl="1"/>
                      <a:r>
                        <a:rPr lang="he-IL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מאזן שטח לשימוש הולכי רגל (מ"ר)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3486521"/>
                  </a:ext>
                </a:extLst>
              </a:tr>
              <a:tr h="431466">
                <a:tc>
                  <a:txBody>
                    <a:bodyPr/>
                    <a:lstStyle/>
                    <a:p>
                      <a:pPr algn="r" rtl="1"/>
                      <a:r>
                        <a:rPr lang="he-IL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מצב קיים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  <a:endParaRPr lang="he-IL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7875091"/>
                  </a:ext>
                </a:extLst>
              </a:tr>
              <a:tr h="431466">
                <a:tc>
                  <a:txBody>
                    <a:bodyPr/>
                    <a:lstStyle/>
                    <a:p>
                      <a:pPr algn="r" rtl="1"/>
                      <a:r>
                        <a:rPr lang="he-IL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מצב מתוכנן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  <a:endParaRPr lang="he-IL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3917080"/>
                  </a:ext>
                </a:extLst>
              </a:tr>
              <a:tr h="431466">
                <a:tc>
                  <a:txBody>
                    <a:bodyPr/>
                    <a:lstStyle/>
                    <a:p>
                      <a:pPr algn="r" rtl="1"/>
                      <a:r>
                        <a:rPr lang="he-IL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סה"כ תוספת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  <a:endParaRPr lang="he-IL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6648582"/>
                  </a:ext>
                </a:extLst>
              </a:tr>
            </a:tbl>
          </a:graphicData>
        </a:graphic>
      </p:graphicFrame>
      <p:graphicFrame>
        <p:nvGraphicFramePr>
          <p:cNvPr id="5" name="טבלה 4">
            <a:extLst>
              <a:ext uri="{FF2B5EF4-FFF2-40B4-BE49-F238E27FC236}">
                <a16:creationId xmlns:a16="http://schemas.microsoft.com/office/drawing/2014/main" id="{1047C86C-3C5F-7C0C-6A13-C9A85BB3BD33}"/>
              </a:ext>
            </a:extLst>
          </p:cNvPr>
          <p:cNvGraphicFramePr>
            <a:graphicFrameLocks noGrp="1"/>
          </p:cNvGraphicFramePr>
          <p:nvPr/>
        </p:nvGraphicFramePr>
        <p:xfrm>
          <a:off x="9384632" y="5443721"/>
          <a:ext cx="2883568" cy="1725864"/>
        </p:xfrm>
        <a:graphic>
          <a:graphicData uri="http://schemas.openxmlformats.org/drawingml/2006/table">
            <a:tbl>
              <a:tblPr rtl="1" firstRow="1" bandRow="1">
                <a:tableStyleId>{9D7B26C5-4107-4FEC-AEDC-1716B250A1EF}</a:tableStyleId>
              </a:tblPr>
              <a:tblGrid>
                <a:gridCol w="1441784">
                  <a:extLst>
                    <a:ext uri="{9D8B030D-6E8A-4147-A177-3AD203B41FA5}">
                      <a16:colId xmlns:a16="http://schemas.microsoft.com/office/drawing/2014/main" val="1466735373"/>
                    </a:ext>
                  </a:extLst>
                </a:gridCol>
                <a:gridCol w="1441784">
                  <a:extLst>
                    <a:ext uri="{9D8B030D-6E8A-4147-A177-3AD203B41FA5}">
                      <a16:colId xmlns:a16="http://schemas.microsoft.com/office/drawing/2014/main" val="2381184872"/>
                    </a:ext>
                  </a:extLst>
                </a:gridCol>
              </a:tblGrid>
              <a:tr h="431466">
                <a:tc gridSpan="2">
                  <a:txBody>
                    <a:bodyPr/>
                    <a:lstStyle/>
                    <a:p>
                      <a:pPr rtl="1"/>
                      <a:r>
                        <a:rPr lang="he-IL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מאזן תשתית אופניים - חניות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3486521"/>
                  </a:ext>
                </a:extLst>
              </a:tr>
              <a:tr h="431466">
                <a:tc>
                  <a:txBody>
                    <a:bodyPr/>
                    <a:lstStyle/>
                    <a:p>
                      <a:pPr algn="r" rtl="1"/>
                      <a:r>
                        <a:rPr lang="he-IL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מצב קיים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  <a:endParaRPr lang="he-IL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7875091"/>
                  </a:ext>
                </a:extLst>
              </a:tr>
              <a:tr h="431466">
                <a:tc>
                  <a:txBody>
                    <a:bodyPr/>
                    <a:lstStyle/>
                    <a:p>
                      <a:pPr algn="r" rtl="1"/>
                      <a:r>
                        <a:rPr lang="he-IL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מצב מתוכנן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  <a:endParaRPr lang="he-IL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3917080"/>
                  </a:ext>
                </a:extLst>
              </a:tr>
              <a:tr h="431466">
                <a:tc>
                  <a:txBody>
                    <a:bodyPr/>
                    <a:lstStyle/>
                    <a:p>
                      <a:pPr algn="r" rtl="1"/>
                      <a:r>
                        <a:rPr lang="he-IL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סה"כ תוספת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  <a:endParaRPr lang="he-IL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6648582"/>
                  </a:ext>
                </a:extLst>
              </a:tr>
            </a:tbl>
          </a:graphicData>
        </a:graphic>
      </p:graphicFrame>
      <p:graphicFrame>
        <p:nvGraphicFramePr>
          <p:cNvPr id="8" name="טבלה 7">
            <a:extLst>
              <a:ext uri="{FF2B5EF4-FFF2-40B4-BE49-F238E27FC236}">
                <a16:creationId xmlns:a16="http://schemas.microsoft.com/office/drawing/2014/main" id="{C73090D9-B168-58B0-B566-4117ABC963D1}"/>
              </a:ext>
            </a:extLst>
          </p:cNvPr>
          <p:cNvGraphicFramePr>
            <a:graphicFrameLocks noGrp="1"/>
          </p:cNvGraphicFramePr>
          <p:nvPr/>
        </p:nvGraphicFramePr>
        <p:xfrm>
          <a:off x="3517232" y="1288917"/>
          <a:ext cx="2883568" cy="1725864"/>
        </p:xfrm>
        <a:graphic>
          <a:graphicData uri="http://schemas.openxmlformats.org/drawingml/2006/table">
            <a:tbl>
              <a:tblPr rtl="1" firstRow="1" bandRow="1">
                <a:tableStyleId>{9D7B26C5-4107-4FEC-AEDC-1716B250A1EF}</a:tableStyleId>
              </a:tblPr>
              <a:tblGrid>
                <a:gridCol w="1441784">
                  <a:extLst>
                    <a:ext uri="{9D8B030D-6E8A-4147-A177-3AD203B41FA5}">
                      <a16:colId xmlns:a16="http://schemas.microsoft.com/office/drawing/2014/main" val="1466735373"/>
                    </a:ext>
                  </a:extLst>
                </a:gridCol>
                <a:gridCol w="1441784">
                  <a:extLst>
                    <a:ext uri="{9D8B030D-6E8A-4147-A177-3AD203B41FA5}">
                      <a16:colId xmlns:a16="http://schemas.microsoft.com/office/drawing/2014/main" val="2381184872"/>
                    </a:ext>
                  </a:extLst>
                </a:gridCol>
              </a:tblGrid>
              <a:tr h="431466">
                <a:tc gridSpan="2">
                  <a:txBody>
                    <a:bodyPr/>
                    <a:lstStyle/>
                    <a:p>
                      <a:pPr rtl="1"/>
                      <a:r>
                        <a:rPr lang="he-IL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מאזן מקומות ישיבה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3486521"/>
                  </a:ext>
                </a:extLst>
              </a:tr>
              <a:tr h="431466">
                <a:tc>
                  <a:txBody>
                    <a:bodyPr/>
                    <a:lstStyle/>
                    <a:p>
                      <a:pPr algn="r" rtl="1"/>
                      <a:r>
                        <a:rPr lang="he-IL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ישיבה קיימת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  <a:endParaRPr lang="he-IL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7875091"/>
                  </a:ext>
                </a:extLst>
              </a:tr>
              <a:tr h="431466">
                <a:tc>
                  <a:txBody>
                    <a:bodyPr/>
                    <a:lstStyle/>
                    <a:p>
                      <a:pPr algn="r" rtl="1"/>
                      <a:r>
                        <a:rPr lang="he-IL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ישיבה מתוכננת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  <a:endParaRPr lang="he-IL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3917080"/>
                  </a:ext>
                </a:extLst>
              </a:tr>
              <a:tr h="431466">
                <a:tc>
                  <a:txBody>
                    <a:bodyPr/>
                    <a:lstStyle/>
                    <a:p>
                      <a:pPr algn="r" rtl="1"/>
                      <a:r>
                        <a:rPr lang="he-IL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סה"כ תוספת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  <a:endParaRPr lang="he-IL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6648582"/>
                  </a:ext>
                </a:extLst>
              </a:tr>
            </a:tbl>
          </a:graphicData>
        </a:graphic>
      </p:graphicFrame>
      <p:graphicFrame>
        <p:nvGraphicFramePr>
          <p:cNvPr id="9" name="טבלה 8">
            <a:extLst>
              <a:ext uri="{FF2B5EF4-FFF2-40B4-BE49-F238E27FC236}">
                <a16:creationId xmlns:a16="http://schemas.microsoft.com/office/drawing/2014/main" id="{1CC48C13-5356-B5C1-E72B-AEC8252CB93D}"/>
              </a:ext>
            </a:extLst>
          </p:cNvPr>
          <p:cNvGraphicFramePr>
            <a:graphicFrameLocks noGrp="1"/>
          </p:cNvGraphicFramePr>
          <p:nvPr/>
        </p:nvGraphicFramePr>
        <p:xfrm>
          <a:off x="3517232" y="3366319"/>
          <a:ext cx="2883568" cy="1725864"/>
        </p:xfrm>
        <a:graphic>
          <a:graphicData uri="http://schemas.openxmlformats.org/drawingml/2006/table">
            <a:tbl>
              <a:tblPr rtl="1" firstRow="1" bandRow="1">
                <a:tableStyleId>{9D7B26C5-4107-4FEC-AEDC-1716B250A1EF}</a:tableStyleId>
              </a:tblPr>
              <a:tblGrid>
                <a:gridCol w="1441784">
                  <a:extLst>
                    <a:ext uri="{9D8B030D-6E8A-4147-A177-3AD203B41FA5}">
                      <a16:colId xmlns:a16="http://schemas.microsoft.com/office/drawing/2014/main" val="1466735373"/>
                    </a:ext>
                  </a:extLst>
                </a:gridCol>
                <a:gridCol w="1441784">
                  <a:extLst>
                    <a:ext uri="{9D8B030D-6E8A-4147-A177-3AD203B41FA5}">
                      <a16:colId xmlns:a16="http://schemas.microsoft.com/office/drawing/2014/main" val="2381184872"/>
                    </a:ext>
                  </a:extLst>
                </a:gridCol>
              </a:tblGrid>
              <a:tr h="431466">
                <a:tc gridSpan="2">
                  <a:txBody>
                    <a:bodyPr/>
                    <a:lstStyle/>
                    <a:p>
                      <a:pPr rtl="1"/>
                      <a:r>
                        <a:rPr lang="he-IL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מאזן הצללות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3486521"/>
                  </a:ext>
                </a:extLst>
              </a:tr>
              <a:tr h="431466">
                <a:tc>
                  <a:txBody>
                    <a:bodyPr/>
                    <a:lstStyle/>
                    <a:p>
                      <a:pPr algn="r" rtl="1"/>
                      <a:r>
                        <a:rPr lang="he-IL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מצב קיים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  <a:endParaRPr lang="he-IL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7875091"/>
                  </a:ext>
                </a:extLst>
              </a:tr>
              <a:tr h="431466">
                <a:tc>
                  <a:txBody>
                    <a:bodyPr/>
                    <a:lstStyle/>
                    <a:p>
                      <a:pPr algn="r" rtl="1"/>
                      <a:r>
                        <a:rPr lang="he-IL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מצב מתוכנן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  <a:endParaRPr lang="he-IL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3917080"/>
                  </a:ext>
                </a:extLst>
              </a:tr>
              <a:tr h="431466">
                <a:tc>
                  <a:txBody>
                    <a:bodyPr/>
                    <a:lstStyle/>
                    <a:p>
                      <a:pPr algn="r" rtl="1"/>
                      <a:r>
                        <a:rPr lang="he-IL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סה"כ תוספת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  <a:endParaRPr lang="he-IL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6648582"/>
                  </a:ext>
                </a:extLst>
              </a:tr>
            </a:tbl>
          </a:graphicData>
        </a:graphic>
      </p:graphicFrame>
      <p:graphicFrame>
        <p:nvGraphicFramePr>
          <p:cNvPr id="10" name="טבלה 9">
            <a:extLst>
              <a:ext uri="{FF2B5EF4-FFF2-40B4-BE49-F238E27FC236}">
                <a16:creationId xmlns:a16="http://schemas.microsoft.com/office/drawing/2014/main" id="{A1D54AC0-4826-E53C-1306-6C6DE9CD224B}"/>
              </a:ext>
            </a:extLst>
          </p:cNvPr>
          <p:cNvGraphicFramePr>
            <a:graphicFrameLocks noGrp="1"/>
          </p:cNvGraphicFramePr>
          <p:nvPr/>
        </p:nvGraphicFramePr>
        <p:xfrm>
          <a:off x="3517232" y="5443721"/>
          <a:ext cx="2883568" cy="1725864"/>
        </p:xfrm>
        <a:graphic>
          <a:graphicData uri="http://schemas.openxmlformats.org/drawingml/2006/table">
            <a:tbl>
              <a:tblPr rtl="1" firstRow="1" bandRow="1">
                <a:tableStyleId>{9D7B26C5-4107-4FEC-AEDC-1716B250A1EF}</a:tableStyleId>
              </a:tblPr>
              <a:tblGrid>
                <a:gridCol w="1441784">
                  <a:extLst>
                    <a:ext uri="{9D8B030D-6E8A-4147-A177-3AD203B41FA5}">
                      <a16:colId xmlns:a16="http://schemas.microsoft.com/office/drawing/2014/main" val="1466735373"/>
                    </a:ext>
                  </a:extLst>
                </a:gridCol>
                <a:gridCol w="1441784">
                  <a:extLst>
                    <a:ext uri="{9D8B030D-6E8A-4147-A177-3AD203B41FA5}">
                      <a16:colId xmlns:a16="http://schemas.microsoft.com/office/drawing/2014/main" val="2381184872"/>
                    </a:ext>
                  </a:extLst>
                </a:gridCol>
              </a:tblGrid>
              <a:tr h="431466">
                <a:tc gridSpan="2">
                  <a:txBody>
                    <a:bodyPr/>
                    <a:lstStyle/>
                    <a:p>
                      <a:pPr rtl="1"/>
                      <a:r>
                        <a:rPr lang="he-IL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מאזן מעברי חצייה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3486521"/>
                  </a:ext>
                </a:extLst>
              </a:tr>
              <a:tr h="431466">
                <a:tc>
                  <a:txBody>
                    <a:bodyPr/>
                    <a:lstStyle/>
                    <a:p>
                      <a:pPr algn="r" rtl="1"/>
                      <a:r>
                        <a:rPr lang="he-IL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מצב קיים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  <a:endParaRPr lang="he-IL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7875091"/>
                  </a:ext>
                </a:extLst>
              </a:tr>
              <a:tr h="431466">
                <a:tc>
                  <a:txBody>
                    <a:bodyPr/>
                    <a:lstStyle/>
                    <a:p>
                      <a:pPr algn="r" rtl="1"/>
                      <a:r>
                        <a:rPr lang="he-IL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מצב מתוכנן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  <a:endParaRPr lang="he-IL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3917080"/>
                  </a:ext>
                </a:extLst>
              </a:tr>
              <a:tr h="431466">
                <a:tc>
                  <a:txBody>
                    <a:bodyPr/>
                    <a:lstStyle/>
                    <a:p>
                      <a:pPr algn="r" rtl="1"/>
                      <a:r>
                        <a:rPr lang="he-IL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סה"כ תוספת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X</a:t>
                      </a:r>
                      <a:endParaRPr lang="he-IL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66485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5933834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ערכת נושא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ערכת נושא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ערכת נושא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מסמך" ma:contentTypeID="0x010100C826CCE6628EBB4782BE03E0A8404B40" ma:contentTypeVersion="13" ma:contentTypeDescription="צור מסמך חדש." ma:contentTypeScope="" ma:versionID="a813ea25601f6927d38d092889d66001">
  <xsd:schema xmlns:xsd="http://www.w3.org/2001/XMLSchema" xmlns:xs="http://www.w3.org/2001/XMLSchema" xmlns:p="http://schemas.microsoft.com/office/2006/metadata/properties" xmlns:ns3="15465cc3-a786-4cf9-98c7-07b261377900" xmlns:ns4="879865ea-1fea-4368-940b-1916a209c172" targetNamespace="http://schemas.microsoft.com/office/2006/metadata/properties" ma:root="true" ma:fieldsID="1f8d06a969fc092a8c5b016c2964e732" ns3:_="" ns4:_="">
    <xsd:import namespace="15465cc3-a786-4cf9-98c7-07b261377900"/>
    <xsd:import namespace="879865ea-1fea-4368-940b-1916a209c172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SearchProperties" minOccurs="0"/>
                <xsd:element ref="ns3:MediaServiceDateTaken" minOccurs="0"/>
                <xsd:element ref="ns3:MediaServiceSystemTags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5465cc3-a786-4cf9-98c7-07b26137790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_activity" ma:index="11" nillable="true" ma:displayName="_activity" ma:hidden="true" ma:internalName="_activity">
      <xsd:simpleType>
        <xsd:restriction base="dms:Note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ystemTags" ma:index="17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79865ea-1fea-4368-940b-1916a209c172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משותף עם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משותף עם פרטים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Hash של רמז לשיתוף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סוג תוכן"/>
        <xsd:element ref="dc:title" minOccurs="0" maxOccurs="1" ma:index="4" ma:displayName="כותרת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15465cc3-a786-4cf9-98c7-07b261377900" xsi:nil="true"/>
  </documentManagement>
</p:properties>
</file>

<file path=customXml/itemProps1.xml><?xml version="1.0" encoding="utf-8"?>
<ds:datastoreItem xmlns:ds="http://schemas.openxmlformats.org/officeDocument/2006/customXml" ds:itemID="{405BBF0E-01E5-4BB5-A835-27486981BBF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5465cc3-a786-4cf9-98c7-07b261377900"/>
    <ds:schemaRef ds:uri="879865ea-1fea-4368-940b-1916a209c17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6F0AD31-FDA8-43E5-9F8B-DFE10FB2721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5F398FE-9ACB-4987-A806-F5080754DC52}">
  <ds:schemaRefs>
    <ds:schemaRef ds:uri="http://purl.org/dc/elements/1.1/"/>
    <ds:schemaRef ds:uri="http://schemas.microsoft.com/office/2006/metadata/properties"/>
    <ds:schemaRef ds:uri="15465cc3-a786-4cf9-98c7-07b261377900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879865ea-1fea-4368-940b-1916a209c172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7162</TotalTime>
  <Words>2179</Words>
  <Application>Microsoft Office PowerPoint</Application>
  <PresentationFormat>נייר A3 ‏(297x420 מ"מ)</PresentationFormat>
  <Paragraphs>236</Paragraphs>
  <Slides>29</Slides>
  <Notes>0</Notes>
  <HiddenSlides>1</HiddenSlides>
  <MMClips>0</MMClips>
  <ScaleCrop>false</ScaleCrop>
  <HeadingPairs>
    <vt:vector size="6" baseType="variant">
      <vt:variant>
        <vt:lpstr>גופנים בשימוש</vt:lpstr>
      </vt:variant>
      <vt:variant>
        <vt:i4>5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29</vt:i4>
      </vt:variant>
    </vt:vector>
  </HeadingPairs>
  <TitlesOfParts>
    <vt:vector size="35" baseType="lpstr">
      <vt:lpstr>Arial</vt:lpstr>
      <vt:lpstr>Calibri</vt:lpstr>
      <vt:lpstr>Calibri Light</vt:lpstr>
      <vt:lpstr>NarkisBlockMF-Regular</vt:lpstr>
      <vt:lpstr>Wingdings</vt:lpstr>
      <vt:lpstr>ערכת נושא Office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פלדמן תום</dc:creator>
  <cp:lastModifiedBy>פלדמן תום</cp:lastModifiedBy>
  <cp:revision>88</cp:revision>
  <dcterms:created xsi:type="dcterms:W3CDTF">2024-05-08T08:15:14Z</dcterms:created>
  <dcterms:modified xsi:type="dcterms:W3CDTF">2026-06-29T08:16:15Z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0x010100C826CCE6628EBB4782BE03E0A8404B40</vt:lpwstr>
  </property>
</Properties>
</file>